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34" r:id="rId2"/>
    <p:sldId id="583" r:id="rId3"/>
    <p:sldId id="590" r:id="rId4"/>
    <p:sldId id="637" r:id="rId5"/>
    <p:sldId id="638" r:id="rId6"/>
    <p:sldId id="639" r:id="rId7"/>
    <p:sldId id="640" r:id="rId8"/>
    <p:sldId id="641" r:id="rId9"/>
    <p:sldId id="642" r:id="rId10"/>
    <p:sldId id="643" r:id="rId11"/>
    <p:sldId id="644" r:id="rId12"/>
    <p:sldId id="645" r:id="rId13"/>
    <p:sldId id="632" r:id="rId14"/>
    <p:sldId id="686" r:id="rId15"/>
    <p:sldId id="646" r:id="rId16"/>
    <p:sldId id="633" r:id="rId17"/>
    <p:sldId id="647" r:id="rId18"/>
    <p:sldId id="648" r:id="rId19"/>
    <p:sldId id="685" r:id="rId20"/>
    <p:sldId id="687" r:id="rId21"/>
    <p:sldId id="688" r:id="rId22"/>
    <p:sldId id="649" r:id="rId23"/>
    <p:sldId id="650" r:id="rId24"/>
    <p:sldId id="651" r:id="rId25"/>
    <p:sldId id="652" r:id="rId26"/>
    <p:sldId id="653" r:id="rId27"/>
    <p:sldId id="654" r:id="rId28"/>
    <p:sldId id="655" r:id="rId29"/>
    <p:sldId id="656" r:id="rId30"/>
    <p:sldId id="657" r:id="rId31"/>
    <p:sldId id="689" r:id="rId32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C4"/>
    <a:srgbClr val="E5F0F7"/>
    <a:srgbClr val="C6D4DD"/>
    <a:srgbClr val="FFFFFF"/>
    <a:srgbClr val="FF6846"/>
    <a:srgbClr val="13F0B6"/>
    <a:srgbClr val="39FF4F"/>
    <a:srgbClr val="003366"/>
    <a:srgbClr val="FF204A"/>
    <a:srgbClr val="17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1"/>
    <p:restoredTop sz="92669"/>
  </p:normalViewPr>
  <p:slideViewPr>
    <p:cSldViewPr>
      <p:cViewPr>
        <p:scale>
          <a:sx n="90" d="100"/>
          <a:sy n="90" d="100"/>
        </p:scale>
        <p:origin x="2000" y="136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2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r.wikipedia.org/wiki/HTTP_durum_kodlar&#305;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getpostman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0"/>
            <a:ext cx="9296400" cy="6853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İyi bir API iyi bir arkadaş gibidir. “Çak bir beşlik dostum” dediğinizde elinizi havada bırakmaz.</a:t>
            </a:r>
          </a:p>
          <a:p>
            <a:r>
              <a:rPr lang="tr-TR" dirty="0" smtClean="0"/>
              <a:t>İyi bir API için de aynı şey geçerlidir. Bir istekte bulunduğunuzda hiçbir zaman sizi yarı yolda bırakmaz ve mutlaka cevap verir.</a:t>
            </a:r>
          </a:p>
          <a:p>
            <a:r>
              <a:rPr lang="tr-TR" dirty="0" smtClean="0"/>
              <a:t>Her bir API isteği mutlaka bir cevap döndürmelidir.</a:t>
            </a:r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69580"/>
            <a:ext cx="6705600" cy="31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Başarılı bir REST API için istek formatını standartlaştırmak ne kadar önemliyse cevapları standartlaştırmak da o kadar önemlidir.</a:t>
            </a:r>
          </a:p>
          <a:p>
            <a:r>
              <a:rPr lang="tr-TR" dirty="0" smtClean="0"/>
              <a:t>Cevabın iki önemli anahtar bileşeni olmalıdır.</a:t>
            </a:r>
          </a:p>
          <a:p>
            <a:pPr lvl="1"/>
            <a:r>
              <a:rPr lang="tr-TR" dirty="0" smtClean="0"/>
              <a:t>Döndürülen veri</a:t>
            </a:r>
          </a:p>
          <a:p>
            <a:pPr lvl="1"/>
            <a:r>
              <a:rPr lang="tr-TR" dirty="0" smtClean="0"/>
              <a:t>HTTP durum kodu.</a:t>
            </a:r>
          </a:p>
          <a:p>
            <a:r>
              <a:rPr lang="tr-TR" dirty="0" smtClean="0"/>
              <a:t>Bu iki bileşeni birleştirerek istemciye sunmak gerekir.</a:t>
            </a:r>
          </a:p>
          <a:p>
            <a:r>
              <a:rPr lang="tr-TR" dirty="0" smtClean="0"/>
              <a:t>API tutarlı bir veri formatında cevabı döndürmelidir. REST API için formatlar XML ya da JSON olabilir.</a:t>
            </a:r>
          </a:p>
          <a:p>
            <a:r>
              <a:rPr lang="tr-TR" dirty="0" smtClean="0"/>
              <a:t>MEAN yığınına çok güzel uyum sağladığı için biz JSON formatını kullanacağız.</a:t>
            </a:r>
          </a:p>
          <a:p>
            <a:r>
              <a:rPr lang="tr-TR" dirty="0" err="1" smtClean="0"/>
              <a:t>API’miz</a:t>
            </a:r>
            <a:r>
              <a:rPr lang="tr-TR" dirty="0" smtClean="0"/>
              <a:t> her bir istek için şu 3 şeyden birini döndürecek.</a:t>
            </a:r>
          </a:p>
          <a:p>
            <a:pPr lvl="1"/>
            <a:r>
              <a:rPr lang="tr-TR" dirty="0" smtClean="0"/>
              <a:t>İsteği cevapladığında dönen veriyi tutacak JSON nesnesi</a:t>
            </a:r>
          </a:p>
          <a:p>
            <a:pPr lvl="1"/>
            <a:r>
              <a:rPr lang="tr-TR" dirty="0" smtClean="0"/>
              <a:t>Hata verisini içerecek JSON nesnesi</a:t>
            </a:r>
          </a:p>
          <a:p>
            <a:pPr lvl="1"/>
            <a:r>
              <a:rPr lang="tr-TR" dirty="0" err="1" smtClean="0"/>
              <a:t>Null</a:t>
            </a:r>
            <a:r>
              <a:rPr lang="tr-TR" dirty="0" smtClean="0"/>
              <a:t> cevabı</a:t>
            </a:r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63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600" dirty="0" smtClean="0"/>
              <a:t>HTTP Durum </a:t>
            </a:r>
            <a:r>
              <a:rPr lang="tr-TR" sz="1600" dirty="0"/>
              <a:t>Kodları: </a:t>
            </a:r>
            <a:r>
              <a:rPr lang="tr-TR" sz="1600" dirty="0">
                <a:hlinkClick r:id="rId2"/>
              </a:rPr>
              <a:t>https://</a:t>
            </a:r>
            <a:r>
              <a:rPr lang="tr-TR" sz="1600" dirty="0" smtClean="0">
                <a:hlinkClick r:id="rId2"/>
              </a:rPr>
              <a:t>tr.wikipedia.org/wiki/HTTP_durum_kodları</a:t>
            </a:r>
            <a:endParaRPr lang="tr-TR" sz="1600" dirty="0"/>
          </a:p>
          <a:p>
            <a:r>
              <a:rPr lang="tr-TR" sz="1600" dirty="0" smtClean="0"/>
              <a:t>En popüler 10 HTTP durum kodu:</a:t>
            </a:r>
          </a:p>
          <a:p>
            <a:endParaRPr lang="tr-TR" sz="20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0982"/>
              </p:ext>
            </p:extLst>
          </p:nvPr>
        </p:nvGraphicFramePr>
        <p:xfrm>
          <a:off x="228600" y="1996440"/>
          <a:ext cx="6934200" cy="4480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57553"/>
                <a:gridCol w="2341020"/>
                <a:gridCol w="3935627"/>
              </a:tblGrid>
              <a:tr h="631371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Durum Kodu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İsim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Kullanımı</a:t>
                      </a:r>
                      <a:endParaRPr lang="tr-TR" sz="1200" dirty="0"/>
                    </a:p>
                  </a:txBody>
                  <a:tcPr/>
                </a:tc>
              </a:tr>
              <a:tr h="270588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200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OK (Tamam)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Başarılı GET</a:t>
                      </a:r>
                      <a:r>
                        <a:rPr lang="tr-TR" sz="1200" baseline="0" dirty="0" smtClean="0"/>
                        <a:t>, PUT isteği</a:t>
                      </a:r>
                      <a:endParaRPr lang="tr-TR" sz="1200" dirty="0"/>
                    </a:p>
                  </a:txBody>
                  <a:tcPr/>
                </a:tc>
              </a:tr>
              <a:tr h="270588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201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Created</a:t>
                      </a:r>
                      <a:r>
                        <a:rPr lang="tr-TR" sz="1200" dirty="0" smtClean="0"/>
                        <a:t> (Oluşturuldu)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Başarılı POST isteği</a:t>
                      </a:r>
                      <a:endParaRPr lang="tr-TR" sz="1200" dirty="0"/>
                    </a:p>
                  </a:txBody>
                  <a:tcPr/>
                </a:tc>
              </a:tr>
              <a:tr h="270588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204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No </a:t>
                      </a:r>
                      <a:r>
                        <a:rPr lang="tr-TR" sz="1200" dirty="0" err="1" smtClean="0"/>
                        <a:t>content</a:t>
                      </a:r>
                      <a:r>
                        <a:rPr lang="tr-TR" sz="1200" dirty="0" smtClean="0"/>
                        <a:t> (İçerik yok)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Başarılı DELETE isteği</a:t>
                      </a:r>
                      <a:endParaRPr lang="tr-TR" sz="1200" dirty="0"/>
                    </a:p>
                  </a:txBody>
                  <a:tcPr/>
                </a:tc>
              </a:tr>
              <a:tr h="450979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400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Bad</a:t>
                      </a:r>
                      <a:r>
                        <a:rPr lang="tr-TR" sz="1200" dirty="0" smtClean="0"/>
                        <a:t> </a:t>
                      </a:r>
                      <a:r>
                        <a:rPr lang="tr-TR" sz="1200" dirty="0" err="1" smtClean="0"/>
                        <a:t>request</a:t>
                      </a:r>
                      <a:r>
                        <a:rPr lang="tr-TR" sz="1200" baseline="0" dirty="0" smtClean="0"/>
                        <a:t> (Kötü istek)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Uygun olmayan</a:t>
                      </a:r>
                      <a:r>
                        <a:rPr lang="tr-TR" sz="1200" baseline="0" dirty="0" smtClean="0"/>
                        <a:t> içerikten dolayı başarısız GET, PUT, POST isteği</a:t>
                      </a:r>
                      <a:endParaRPr lang="tr-TR" sz="1200" dirty="0"/>
                    </a:p>
                  </a:txBody>
                  <a:tcPr/>
                </a:tc>
              </a:tr>
              <a:tr h="450979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401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Unauthorized</a:t>
                      </a:r>
                      <a:r>
                        <a:rPr lang="tr-TR" sz="1200" dirty="0" smtClean="0"/>
                        <a:t> (Yetkisiz)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Yanlış kimlik bilgileri ile kısıtlı</a:t>
                      </a:r>
                      <a:r>
                        <a:rPr lang="tr-TR" sz="1200" baseline="0" dirty="0" smtClean="0"/>
                        <a:t> bir URL’ye istekte bulunmak</a:t>
                      </a:r>
                      <a:endParaRPr lang="tr-TR" sz="1200" dirty="0"/>
                    </a:p>
                  </a:txBody>
                  <a:tcPr/>
                </a:tc>
              </a:tr>
              <a:tr h="270588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403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Forbidden</a:t>
                      </a:r>
                      <a:r>
                        <a:rPr lang="tr-TR" sz="1200" dirty="0" smtClean="0"/>
                        <a:t> (Yasaklı)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İzin verilmeyen</a:t>
                      </a:r>
                      <a:r>
                        <a:rPr lang="tr-TR" sz="1200" baseline="0" dirty="0" smtClean="0"/>
                        <a:t> bir istekte bulunmak</a:t>
                      </a:r>
                      <a:endParaRPr lang="tr-TR" sz="1200" dirty="0"/>
                    </a:p>
                  </a:txBody>
                  <a:tcPr/>
                </a:tc>
              </a:tr>
              <a:tr h="450979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404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Not</a:t>
                      </a:r>
                      <a:r>
                        <a:rPr lang="tr-TR" sz="1200" baseline="0" dirty="0" smtClean="0"/>
                        <a:t> </a:t>
                      </a:r>
                      <a:r>
                        <a:rPr lang="tr-TR" sz="1200" baseline="0" dirty="0" err="1" smtClean="0"/>
                        <a:t>found</a:t>
                      </a:r>
                      <a:r>
                        <a:rPr lang="tr-TR" sz="1200" baseline="0" dirty="0" smtClean="0"/>
                        <a:t> (bulunamadı)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URL’de yanlış parametre kullanımına dayalı başarısız istek</a:t>
                      </a:r>
                      <a:endParaRPr lang="tr-TR" sz="1200" dirty="0"/>
                    </a:p>
                  </a:txBody>
                  <a:tcPr/>
                </a:tc>
              </a:tr>
              <a:tr h="450979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405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Method</a:t>
                      </a:r>
                      <a:r>
                        <a:rPr lang="tr-TR" sz="1200" dirty="0" smtClean="0"/>
                        <a:t> not </a:t>
                      </a:r>
                      <a:r>
                        <a:rPr lang="tr-TR" sz="1200" dirty="0" err="1" smtClean="0"/>
                        <a:t>allowed</a:t>
                      </a:r>
                      <a:r>
                        <a:rPr lang="tr-TR" sz="1200" dirty="0" smtClean="0"/>
                        <a:t> (Metoda izin</a:t>
                      </a:r>
                      <a:r>
                        <a:rPr lang="tr-TR" sz="1200" baseline="0" dirty="0" smtClean="0"/>
                        <a:t> verilmedi)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Verilen URL</a:t>
                      </a:r>
                      <a:r>
                        <a:rPr lang="tr-TR" sz="1200" baseline="0" dirty="0" smtClean="0"/>
                        <a:t> için istek metodu geçersiz</a:t>
                      </a:r>
                      <a:endParaRPr lang="tr-TR" sz="1200" dirty="0"/>
                    </a:p>
                  </a:txBody>
                  <a:tcPr/>
                </a:tc>
              </a:tr>
              <a:tr h="450979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409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Conflict</a:t>
                      </a:r>
                      <a:r>
                        <a:rPr lang="tr-TR" sz="1200" baseline="0" dirty="0" smtClean="0"/>
                        <a:t> (Çakışma)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Aynı veri zaten varken</a:t>
                      </a:r>
                      <a:r>
                        <a:rPr lang="tr-TR" sz="1200" baseline="0" dirty="0" smtClean="0"/>
                        <a:t> başka</a:t>
                      </a:r>
                      <a:r>
                        <a:rPr lang="tr-TR" sz="1200" dirty="0" smtClean="0"/>
                        <a:t> bir POST isteği</a:t>
                      </a:r>
                      <a:r>
                        <a:rPr lang="tr-TR" sz="1200" baseline="0" dirty="0" smtClean="0"/>
                        <a:t> yollayarak isteğin başarısız olması</a:t>
                      </a:r>
                      <a:endParaRPr lang="tr-TR" sz="1200" dirty="0"/>
                    </a:p>
                  </a:txBody>
                  <a:tcPr/>
                </a:tc>
              </a:tr>
              <a:tr h="450979"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500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err="1" smtClean="0"/>
                        <a:t>Internal</a:t>
                      </a:r>
                      <a:r>
                        <a:rPr lang="tr-TR" sz="1200" dirty="0" smtClean="0"/>
                        <a:t> Server </a:t>
                      </a:r>
                      <a:r>
                        <a:rPr lang="tr-TR" sz="1200" dirty="0" err="1" smtClean="0"/>
                        <a:t>Error</a:t>
                      </a:r>
                      <a:r>
                        <a:rPr lang="tr-TR" sz="1200" dirty="0" smtClean="0"/>
                        <a:t> (Sunucu hatası)</a:t>
                      </a:r>
                      <a:endParaRPr lang="tr-T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200" dirty="0" smtClean="0"/>
                        <a:t>Veri tabanı ya da sunucuyla ilgili problem var</a:t>
                      </a:r>
                      <a:endParaRPr lang="tr-TR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63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100" dirty="0" smtClean="0"/>
              <a:t>Daha önceden </a:t>
            </a:r>
            <a:r>
              <a:rPr lang="tr-TR" sz="2100" dirty="0" err="1" smtClean="0"/>
              <a:t>controller’lar</a:t>
            </a:r>
            <a:r>
              <a:rPr lang="tr-TR" sz="2100" dirty="0" smtClean="0"/>
              <a:t> ve rotalar oluşturmuştuk. İstersek bunları kullanarak </a:t>
            </a:r>
            <a:r>
              <a:rPr lang="tr-TR" sz="2100" dirty="0" err="1" smtClean="0"/>
              <a:t>API’mizi</a:t>
            </a:r>
            <a:r>
              <a:rPr lang="tr-TR" sz="2100" dirty="0" smtClean="0"/>
              <a:t> oluşturabiliriz.</a:t>
            </a:r>
          </a:p>
          <a:p>
            <a:r>
              <a:rPr lang="tr-TR" sz="2100" dirty="0" smtClean="0"/>
              <a:t>Ancak en uygun ve önerilen yöntem API kodunu uygulamadan ayrıştırmak, uygulamamızı daha anlaşılır ve basit hale getirmektir.</a:t>
            </a:r>
          </a:p>
          <a:p>
            <a:r>
              <a:rPr lang="tr-TR" sz="2100" dirty="0" smtClean="0"/>
              <a:t>Bunun için API ile ilgili tüm kodları ayrı bir klasör içine yerleştireceğiz.</a:t>
            </a:r>
          </a:p>
          <a:p>
            <a:r>
              <a:rPr lang="tr-TR" sz="2100" dirty="0" smtClean="0"/>
              <a:t>Uygulama dizininin (kök dizin) içinde “</a:t>
            </a:r>
            <a:r>
              <a:rPr lang="tr-TR" sz="2100" dirty="0" err="1" smtClean="0"/>
              <a:t>app_server</a:t>
            </a:r>
            <a:r>
              <a:rPr lang="tr-TR" sz="2100" dirty="0" smtClean="0"/>
              <a:t>” klasörünün hemen yanında “</a:t>
            </a:r>
            <a:r>
              <a:rPr lang="tr-TR" sz="2100" dirty="0" err="1" smtClean="0"/>
              <a:t>app_api</a:t>
            </a:r>
            <a:r>
              <a:rPr lang="tr-TR" sz="2100" dirty="0" smtClean="0"/>
              <a:t>” adında bir klasör oluşturun.</a:t>
            </a:r>
          </a:p>
          <a:p>
            <a:r>
              <a:rPr lang="tr-TR" sz="2100" dirty="0" smtClean="0"/>
              <a:t>“</a:t>
            </a:r>
            <a:r>
              <a:rPr lang="tr-TR" sz="2100" dirty="0" err="1" smtClean="0"/>
              <a:t>app_api</a:t>
            </a:r>
            <a:r>
              <a:rPr lang="tr-TR" sz="2100" dirty="0" smtClean="0"/>
              <a:t>” klasörü </a:t>
            </a:r>
            <a:r>
              <a:rPr lang="tr-TR" sz="2100" dirty="0" err="1" smtClean="0"/>
              <a:t>API’mize</a:t>
            </a:r>
            <a:r>
              <a:rPr lang="tr-TR" sz="2100" dirty="0" smtClean="0"/>
              <a:t> ait rotalar, </a:t>
            </a:r>
            <a:r>
              <a:rPr lang="tr-TR" sz="2100" dirty="0" err="1" smtClean="0"/>
              <a:t>controller’lar</a:t>
            </a:r>
            <a:r>
              <a:rPr lang="tr-TR" sz="2100" dirty="0"/>
              <a:t> </a:t>
            </a:r>
            <a:r>
              <a:rPr lang="tr-TR" sz="2100" dirty="0" smtClean="0"/>
              <a:t>ve modellere ait </a:t>
            </a:r>
            <a:r>
              <a:rPr lang="tr-TR" sz="2100" dirty="0" err="1" smtClean="0"/>
              <a:t>herşeyi</a:t>
            </a:r>
            <a:r>
              <a:rPr lang="tr-TR" sz="2100" dirty="0" smtClean="0"/>
              <a:t> barındıracak.</a:t>
            </a:r>
          </a:p>
          <a:p>
            <a:r>
              <a:rPr lang="tr-TR" sz="2100" dirty="0" smtClean="0"/>
              <a:t>Ana Express uygulamamızda yaptığımız gibi “</a:t>
            </a:r>
            <a:r>
              <a:rPr lang="tr-TR" sz="2100" dirty="0" err="1" smtClean="0"/>
              <a:t>app_api</a:t>
            </a:r>
            <a:r>
              <a:rPr lang="tr-TR" sz="2100" dirty="0" smtClean="0"/>
              <a:t>/</a:t>
            </a:r>
            <a:r>
              <a:rPr lang="tr-TR" sz="2100" dirty="0" err="1" smtClean="0"/>
              <a:t>routes</a:t>
            </a:r>
            <a:r>
              <a:rPr lang="tr-TR" sz="2100" dirty="0" smtClean="0"/>
              <a:t>” klasörü içinde tüm rotalarımızı </a:t>
            </a:r>
            <a:r>
              <a:rPr lang="tr-TR" sz="2100" dirty="0" err="1" smtClean="0"/>
              <a:t>tutatacak</a:t>
            </a:r>
            <a:r>
              <a:rPr lang="tr-TR" sz="2100" dirty="0" smtClean="0"/>
              <a:t> boş bir ”</a:t>
            </a:r>
            <a:r>
              <a:rPr lang="tr-TR" sz="2100" dirty="0" err="1" smtClean="0"/>
              <a:t>index.js</a:t>
            </a:r>
            <a:r>
              <a:rPr lang="tr-TR" sz="2100" dirty="0" smtClean="0"/>
              <a:t>” dosyası oluşturun.</a:t>
            </a:r>
          </a:p>
          <a:p>
            <a:r>
              <a:rPr lang="tr-TR" sz="2100" dirty="0" smtClean="0"/>
              <a:t>Sonraki adım ana uygulama “</a:t>
            </a:r>
            <a:r>
              <a:rPr lang="tr-TR" sz="2100" dirty="0" err="1" smtClean="0"/>
              <a:t>app.js</a:t>
            </a:r>
            <a:r>
              <a:rPr lang="tr-TR" sz="2100" dirty="0" smtClean="0"/>
              <a:t>” içinde bunu tanıtmak.</a:t>
            </a:r>
            <a:endParaRPr lang="tr-TR" sz="2100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0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000" dirty="0" smtClean="0"/>
              <a:t>“</a:t>
            </a:r>
            <a:r>
              <a:rPr lang="tr-TR" sz="2000" dirty="0" err="1" smtClean="0"/>
              <a:t>app.js</a:t>
            </a:r>
            <a:r>
              <a:rPr lang="tr-TR" sz="2000" dirty="0" smtClean="0"/>
              <a:t>” içinde yapmamız gereken:</a:t>
            </a:r>
          </a:p>
          <a:p>
            <a:pPr lvl="1"/>
            <a:r>
              <a:rPr lang="tr-TR" b="1" dirty="0"/>
              <a:t>var </a:t>
            </a:r>
            <a:r>
              <a:rPr lang="tr-TR" b="1" dirty="0" err="1"/>
              <a:t>routesApi</a:t>
            </a:r>
            <a:r>
              <a:rPr lang="tr-TR" b="1" dirty="0"/>
              <a:t> = </a:t>
            </a:r>
            <a:r>
              <a:rPr lang="tr-TR" b="1" dirty="0" err="1"/>
              <a:t>require</a:t>
            </a:r>
            <a:r>
              <a:rPr lang="tr-TR" b="1" dirty="0"/>
              <a:t>('./</a:t>
            </a:r>
            <a:r>
              <a:rPr lang="tr-TR" b="1" dirty="0" err="1"/>
              <a:t>app_api</a:t>
            </a:r>
            <a:r>
              <a:rPr lang="tr-TR" b="1" dirty="0"/>
              <a:t>/</a:t>
            </a:r>
            <a:r>
              <a:rPr lang="tr-TR" b="1" dirty="0" err="1"/>
              <a:t>routes</a:t>
            </a:r>
            <a:r>
              <a:rPr lang="tr-TR" b="1" dirty="0"/>
              <a:t>/</a:t>
            </a:r>
            <a:r>
              <a:rPr lang="tr-TR" b="1" dirty="0" err="1"/>
              <a:t>index</a:t>
            </a:r>
            <a:r>
              <a:rPr lang="tr-TR" b="1" dirty="0"/>
              <a:t>'); </a:t>
            </a:r>
            <a:endParaRPr lang="tr-TR" dirty="0"/>
          </a:p>
          <a:p>
            <a:r>
              <a:rPr lang="tr-TR" sz="2000" dirty="0" smtClean="0"/>
              <a:t>Bir sonraki adım rotaları ne zaman kullanacağımızı belirtmek. Tüm API rotalarımız “/</a:t>
            </a:r>
            <a:r>
              <a:rPr lang="tr-TR" sz="2000" dirty="0" err="1" smtClean="0"/>
              <a:t>api</a:t>
            </a:r>
            <a:r>
              <a:rPr lang="tr-TR" sz="2000" dirty="0" smtClean="0"/>
              <a:t>/” ile başlayacak. Bunu </a:t>
            </a:r>
            <a:r>
              <a:rPr lang="tr-TR" sz="2000" dirty="0" err="1" smtClean="0"/>
              <a:t>app.js</a:t>
            </a:r>
            <a:r>
              <a:rPr lang="tr-TR" sz="2000" dirty="0" smtClean="0"/>
              <a:t> içinde belirtmeliyiz.</a:t>
            </a:r>
          </a:p>
          <a:p>
            <a:pPr lvl="1"/>
            <a:r>
              <a:rPr lang="tr-TR" b="1" dirty="0" err="1"/>
              <a:t>app.use</a:t>
            </a:r>
            <a:r>
              <a:rPr lang="tr-TR" b="1" dirty="0"/>
              <a:t>('/</a:t>
            </a:r>
            <a:r>
              <a:rPr lang="tr-TR" b="1" dirty="0" err="1"/>
              <a:t>api</a:t>
            </a:r>
            <a:r>
              <a:rPr lang="tr-TR" b="1" dirty="0"/>
              <a:t>', </a:t>
            </a:r>
            <a:r>
              <a:rPr lang="tr-TR" b="1" dirty="0" err="1"/>
              <a:t>routesApi</a:t>
            </a:r>
            <a:r>
              <a:rPr lang="tr-TR" b="1" dirty="0" smtClean="0"/>
              <a:t>);</a:t>
            </a:r>
          </a:p>
          <a:p>
            <a:pPr lvl="1"/>
            <a:endParaRPr lang="tr-TR" b="1" dirty="0" smtClean="0"/>
          </a:p>
          <a:p>
            <a:r>
              <a:rPr lang="tr-TR" sz="2000" dirty="0" smtClean="0"/>
              <a:t>Şimdi tüm rotalarımızı “</a:t>
            </a:r>
            <a:r>
              <a:rPr lang="tr-TR" sz="2000" dirty="0" err="1" smtClean="0"/>
              <a:t>index.js</a:t>
            </a:r>
            <a:r>
              <a:rPr lang="tr-TR" sz="2000" dirty="0" smtClean="0"/>
              <a:t>” içinde tanımlayalım:</a:t>
            </a:r>
          </a:p>
          <a:p>
            <a:pPr lvl="1"/>
            <a:r>
              <a:rPr lang="tr-TR" sz="2000" dirty="0" smtClean="0"/>
              <a:t>Mekan rotaları</a:t>
            </a:r>
            <a:r>
              <a:rPr lang="tr-TR" sz="2000" dirty="0" smtClean="0"/>
              <a:t>:</a:t>
            </a:r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47034" y="2133600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ounded Rectangle 4"/>
          <p:cNvSpPr/>
          <p:nvPr/>
        </p:nvSpPr>
        <p:spPr bwMode="auto">
          <a:xfrm>
            <a:off x="419100" y="4010025"/>
            <a:ext cx="4191000" cy="1981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 smtClean="0">
                <a:latin typeface="Arial" pitchFamily="-110" charset="0"/>
              </a:rPr>
              <a:t>router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.route</a:t>
            </a:r>
            <a:r>
              <a:rPr lang="en-US" sz="1600" dirty="0">
                <a:latin typeface="Arial" pitchFamily="-110" charset="0"/>
              </a:rPr>
              <a:t>('/</a:t>
            </a:r>
            <a:r>
              <a:rPr lang="en-US" sz="1600" dirty="0" err="1">
                <a:latin typeface="Arial" pitchFamily="-110" charset="0"/>
              </a:rPr>
              <a:t>mekanlar</a:t>
            </a:r>
            <a:r>
              <a:rPr lang="en-US" sz="1600" dirty="0" smtClean="0">
                <a:latin typeface="Arial" pitchFamily="-110" charset="0"/>
              </a:rPr>
              <a:t>')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get(</a:t>
            </a:r>
            <a:r>
              <a:rPr lang="en-US" sz="1600" dirty="0" err="1">
                <a:latin typeface="Arial" pitchFamily="-110" charset="0"/>
              </a:rPr>
              <a:t>ctrlMekanlar.mekanlariListele</a:t>
            </a:r>
            <a:r>
              <a:rPr lang="en-US" sz="1600" dirty="0" smtClean="0">
                <a:latin typeface="Arial" pitchFamily="-110" charset="0"/>
              </a:rPr>
              <a:t>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post(</a:t>
            </a:r>
            <a:r>
              <a:rPr lang="en-US" sz="1600" dirty="0" err="1">
                <a:latin typeface="Arial" pitchFamily="-110" charset="0"/>
              </a:rPr>
              <a:t>ctrlMekanlar.mekanEkle</a:t>
            </a:r>
            <a:r>
              <a:rPr lang="en-US" sz="1600" dirty="0">
                <a:latin typeface="Arial" pitchFamily="-110" charset="0"/>
              </a:rPr>
              <a:t>);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705350" y="4010025"/>
            <a:ext cx="4191000" cy="19812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latin typeface="Arial" pitchFamily="-110" charset="0"/>
              </a:rPr>
              <a:t>r</a:t>
            </a:r>
            <a:r>
              <a:rPr lang="en-US" sz="1600" dirty="0" smtClean="0">
                <a:latin typeface="Arial" pitchFamily="-110" charset="0"/>
              </a:rPr>
              <a:t>outer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route('/</a:t>
            </a:r>
            <a:r>
              <a:rPr lang="en-US" sz="1600" dirty="0" err="1">
                <a:latin typeface="Arial" pitchFamily="-110" charset="0"/>
              </a:rPr>
              <a:t>mekanlar</a:t>
            </a:r>
            <a:r>
              <a:rPr lang="en-US" sz="1600" dirty="0">
                <a:latin typeface="Arial" pitchFamily="-110" charset="0"/>
              </a:rPr>
              <a:t>/:</a:t>
            </a:r>
            <a:r>
              <a:rPr lang="en-US" sz="1600" dirty="0" err="1">
                <a:latin typeface="Arial" pitchFamily="-110" charset="0"/>
              </a:rPr>
              <a:t>mekanid</a:t>
            </a:r>
            <a:r>
              <a:rPr lang="en-US" sz="1600" dirty="0" smtClean="0">
                <a:latin typeface="Arial" pitchFamily="-110" charset="0"/>
              </a:rPr>
              <a:t>')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.get(</a:t>
            </a:r>
            <a:r>
              <a:rPr lang="en-US" sz="1600" dirty="0" err="1" smtClean="0">
                <a:latin typeface="Arial" pitchFamily="-110" charset="0"/>
              </a:rPr>
              <a:t>ctrlMekanlar.mekanGetir</a:t>
            </a:r>
            <a:r>
              <a:rPr lang="en-US" sz="1600" dirty="0" smtClean="0">
                <a:latin typeface="Arial" pitchFamily="-110" charset="0"/>
              </a:rPr>
              <a:t>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.put(</a:t>
            </a:r>
            <a:r>
              <a:rPr lang="en-US" sz="1600" dirty="0" err="1" smtClean="0">
                <a:latin typeface="Arial" pitchFamily="-110" charset="0"/>
              </a:rPr>
              <a:t>ctrlMekanlar.mekanGuncelle</a:t>
            </a:r>
            <a:r>
              <a:rPr lang="en-US" sz="1600" dirty="0" smtClean="0">
                <a:latin typeface="Arial" pitchFamily="-110" charset="0"/>
              </a:rPr>
              <a:t>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delete(</a:t>
            </a:r>
            <a:r>
              <a:rPr lang="en-US" sz="1600" dirty="0" err="1">
                <a:latin typeface="Arial" pitchFamily="-110" charset="0"/>
              </a:rPr>
              <a:t>ctrlMekanlar.mekanSil</a:t>
            </a:r>
            <a:r>
              <a:rPr lang="en-US" sz="1600" dirty="0">
                <a:latin typeface="Arial" pitchFamily="-110" charset="0"/>
              </a:rPr>
              <a:t>);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9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400" dirty="0"/>
              <a:t>Şimdi tüm rotalarımızı “</a:t>
            </a:r>
            <a:r>
              <a:rPr lang="tr-TR" sz="2400" dirty="0" err="1"/>
              <a:t>index.js</a:t>
            </a:r>
            <a:r>
              <a:rPr lang="tr-TR" sz="2400" dirty="0"/>
              <a:t>” içinde tanımlayalım</a:t>
            </a:r>
            <a:r>
              <a:rPr lang="tr-TR" sz="2400" dirty="0" smtClean="0"/>
              <a:t>:</a:t>
            </a:r>
            <a:endParaRPr lang="tr-TR" dirty="0" smtClean="0"/>
          </a:p>
          <a:p>
            <a:pPr lvl="1"/>
            <a:r>
              <a:rPr lang="tr-TR" dirty="0" smtClean="0"/>
              <a:t>Yorum rotaları:</a:t>
            </a:r>
          </a:p>
          <a:p>
            <a:endParaRPr lang="tr-TR" sz="2400" dirty="0" smtClean="0"/>
          </a:p>
          <a:p>
            <a:endParaRPr lang="tr-TR" sz="2400" dirty="0"/>
          </a:p>
          <a:p>
            <a:endParaRPr lang="tr-TR" sz="2400" dirty="0" smtClean="0"/>
          </a:p>
          <a:p>
            <a:endParaRPr lang="tr-TR" sz="2400" dirty="0" smtClean="0"/>
          </a:p>
          <a:p>
            <a:endParaRPr lang="tr-TR" sz="2400" dirty="0" smtClean="0"/>
          </a:p>
          <a:p>
            <a:r>
              <a:rPr lang="tr-TR" sz="2400" dirty="0" smtClean="0"/>
              <a:t>Rotaları </a:t>
            </a:r>
            <a:r>
              <a:rPr lang="tr-TR" sz="2400" dirty="0"/>
              <a:t>tanımladık. İçlerinde hangi </a:t>
            </a:r>
            <a:r>
              <a:rPr lang="tr-TR" sz="2400" dirty="0" err="1"/>
              <a:t>controller’larla</a:t>
            </a:r>
            <a:r>
              <a:rPr lang="tr-TR" sz="2400" dirty="0"/>
              <a:t> bağlantılı olacağını yazdık. </a:t>
            </a:r>
            <a:endParaRPr lang="tr-TR" sz="2400" dirty="0" smtClean="0"/>
          </a:p>
          <a:p>
            <a:r>
              <a:rPr lang="tr-TR" sz="2400" dirty="0" smtClean="0"/>
              <a:t>Ancak </a:t>
            </a:r>
            <a:r>
              <a:rPr lang="tr-TR" sz="2400" dirty="0"/>
              <a:t>henüz </a:t>
            </a:r>
            <a:r>
              <a:rPr lang="tr-TR" sz="2400" dirty="0" err="1"/>
              <a:t>controller’larımızı</a:t>
            </a:r>
            <a:r>
              <a:rPr lang="tr-TR" sz="2400" dirty="0"/>
              <a:t> tanımlamadık. </a:t>
            </a:r>
            <a:r>
              <a:rPr lang="tr-TR" sz="2400" b="1" u="sng" dirty="0"/>
              <a:t>Dolayısıyla şu aşamada uygulama çalışmayacaktır.</a:t>
            </a:r>
          </a:p>
          <a:p>
            <a:endParaRPr lang="tr-TR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" y="2057398"/>
            <a:ext cx="4191000" cy="213360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latin typeface="Arial" pitchFamily="-110" charset="0"/>
              </a:rPr>
              <a:t>router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route('/</a:t>
            </a:r>
            <a:r>
              <a:rPr lang="en-US" sz="1600" dirty="0" err="1">
                <a:latin typeface="Arial" pitchFamily="-110" charset="0"/>
              </a:rPr>
              <a:t>mekanlar</a:t>
            </a:r>
            <a:r>
              <a:rPr lang="en-US" sz="1600" dirty="0">
                <a:latin typeface="Arial" pitchFamily="-110" charset="0"/>
              </a:rPr>
              <a:t>/:</a:t>
            </a:r>
            <a:r>
              <a:rPr lang="en-US" sz="1600" dirty="0" err="1">
                <a:latin typeface="Arial" pitchFamily="-110" charset="0"/>
              </a:rPr>
              <a:t>mekanid</a:t>
            </a:r>
            <a:r>
              <a:rPr lang="en-US" sz="1600" dirty="0">
                <a:latin typeface="Arial" pitchFamily="-110" charset="0"/>
              </a:rPr>
              <a:t>/</a:t>
            </a:r>
            <a:r>
              <a:rPr lang="en-US" sz="1600" dirty="0" err="1">
                <a:latin typeface="Arial" pitchFamily="-110" charset="0"/>
              </a:rPr>
              <a:t>yorumlar</a:t>
            </a:r>
            <a:r>
              <a:rPr lang="en-US" sz="1600" dirty="0" smtClean="0">
                <a:latin typeface="Arial" pitchFamily="-110" charset="0"/>
              </a:rPr>
              <a:t>')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post(</a:t>
            </a:r>
            <a:r>
              <a:rPr lang="en-US" sz="1600" dirty="0" err="1">
                <a:latin typeface="Arial" pitchFamily="-110" charset="0"/>
              </a:rPr>
              <a:t>ctrlYorumlar.yorumEkle</a:t>
            </a:r>
            <a:r>
              <a:rPr lang="en-US" sz="1600" dirty="0" smtClean="0">
                <a:latin typeface="Arial" pitchFamily="-110" charset="0"/>
              </a:rPr>
              <a:t>);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343400" y="2019299"/>
            <a:ext cx="4638675" cy="22098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dirty="0">
                <a:latin typeface="Arial" pitchFamily="-110" charset="0"/>
              </a:rPr>
              <a:t>router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.route</a:t>
            </a:r>
            <a:r>
              <a:rPr lang="en-US" sz="1600" dirty="0">
                <a:latin typeface="Arial" pitchFamily="-110" charset="0"/>
              </a:rPr>
              <a:t>('/</a:t>
            </a:r>
            <a:r>
              <a:rPr lang="en-US" sz="1600" dirty="0" err="1">
                <a:latin typeface="Arial" pitchFamily="-110" charset="0"/>
              </a:rPr>
              <a:t>mekanlar</a:t>
            </a:r>
            <a:r>
              <a:rPr lang="en-US" sz="1600" dirty="0">
                <a:latin typeface="Arial" pitchFamily="-110" charset="0"/>
              </a:rPr>
              <a:t>/:</a:t>
            </a:r>
            <a:r>
              <a:rPr lang="en-US" sz="1600" dirty="0" err="1">
                <a:latin typeface="Arial" pitchFamily="-110" charset="0"/>
              </a:rPr>
              <a:t>mekanid</a:t>
            </a:r>
            <a:r>
              <a:rPr lang="en-US" sz="1600" dirty="0">
                <a:latin typeface="Arial" pitchFamily="-110" charset="0"/>
              </a:rPr>
              <a:t>/</a:t>
            </a:r>
            <a:r>
              <a:rPr lang="en-US" sz="1600" dirty="0" err="1">
                <a:latin typeface="Arial" pitchFamily="-110" charset="0"/>
              </a:rPr>
              <a:t>yorumlar</a:t>
            </a:r>
            <a:r>
              <a:rPr lang="en-US" sz="1600" dirty="0">
                <a:latin typeface="Arial" pitchFamily="-110" charset="0"/>
              </a:rPr>
              <a:t>/:</a:t>
            </a:r>
            <a:r>
              <a:rPr lang="en-US" sz="1600" dirty="0" err="1">
                <a:latin typeface="Arial" pitchFamily="-110" charset="0"/>
              </a:rPr>
              <a:t>yorumid</a:t>
            </a:r>
            <a:r>
              <a:rPr lang="en-US" sz="1600" dirty="0" smtClean="0">
                <a:latin typeface="Arial" pitchFamily="-110" charset="0"/>
              </a:rPr>
              <a:t>')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get(</a:t>
            </a:r>
            <a:r>
              <a:rPr lang="en-US" sz="1600" dirty="0" err="1">
                <a:latin typeface="Arial" pitchFamily="-110" charset="0"/>
              </a:rPr>
              <a:t>ctrlYorumlar.yorumGetir</a:t>
            </a:r>
            <a:r>
              <a:rPr lang="en-US" sz="1600" dirty="0" smtClean="0">
                <a:latin typeface="Arial" pitchFamily="-110" charset="0"/>
              </a:rPr>
              <a:t>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put(</a:t>
            </a:r>
            <a:r>
              <a:rPr lang="en-US" sz="1600" dirty="0" err="1">
                <a:latin typeface="Arial" pitchFamily="-110" charset="0"/>
              </a:rPr>
              <a:t>ctrlYorumlar.yorumGuncelle</a:t>
            </a:r>
            <a:r>
              <a:rPr lang="en-US" sz="1600" dirty="0" smtClean="0">
                <a:latin typeface="Arial" pitchFamily="-110" charset="0"/>
              </a:rPr>
              <a:t>)</a:t>
            </a:r>
          </a:p>
          <a:p>
            <a:pPr algn="l"/>
            <a:r>
              <a:rPr lang="en-US" sz="1600" dirty="0" smtClean="0">
                <a:latin typeface="Arial" pitchFamily="-110" charset="0"/>
              </a:rPr>
              <a:t>.</a:t>
            </a:r>
            <a:r>
              <a:rPr lang="en-US" sz="1600" dirty="0">
                <a:latin typeface="Arial" pitchFamily="-110" charset="0"/>
              </a:rPr>
              <a:t>delete(</a:t>
            </a:r>
            <a:r>
              <a:rPr lang="en-US" sz="1600" dirty="0" err="1">
                <a:latin typeface="Arial" pitchFamily="-110" charset="0"/>
              </a:rPr>
              <a:t>ctrlYorumlar.yorumSil</a:t>
            </a:r>
            <a:r>
              <a:rPr lang="en-US" sz="1600" dirty="0">
                <a:latin typeface="Arial" pitchFamily="-110" charset="0"/>
              </a:rPr>
              <a:t>);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2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/>
              <a:t>Express ile API Oluşturma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7" y="1447800"/>
            <a:ext cx="4708935" cy="4724400"/>
          </a:xfrm>
        </p:spPr>
      </p:pic>
      <p:sp>
        <p:nvSpPr>
          <p:cNvPr id="7" name="Metin kutusu 6"/>
          <p:cNvSpPr txBox="1"/>
          <p:nvPr/>
        </p:nvSpPr>
        <p:spPr>
          <a:xfrm>
            <a:off x="3352800" y="6172200"/>
            <a:ext cx="2057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Rota Tanımları</a:t>
            </a:r>
            <a:endParaRPr lang="tr-TR" sz="2200" dirty="0"/>
          </a:p>
        </p:txBody>
      </p:sp>
      <p:sp>
        <p:nvSpPr>
          <p:cNvPr id="8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718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915400" cy="5257800"/>
          </a:xfrm>
        </p:spPr>
        <p:txBody>
          <a:bodyPr/>
          <a:lstStyle/>
          <a:p>
            <a:r>
              <a:rPr lang="tr-TR" sz="1900" dirty="0" smtClean="0"/>
              <a:t>Mekanlar ve yorumlar için ayrı ayrı 2 </a:t>
            </a:r>
            <a:r>
              <a:rPr lang="tr-TR" sz="1900" dirty="0" err="1" smtClean="0"/>
              <a:t>controller</a:t>
            </a:r>
            <a:r>
              <a:rPr lang="tr-TR" sz="1900" dirty="0" smtClean="0"/>
              <a:t> oluşturacağız. Bunlar “</a:t>
            </a:r>
            <a:r>
              <a:rPr lang="tr-TR" sz="1900" dirty="0" err="1" smtClean="0"/>
              <a:t>mekanlar.js</a:t>
            </a:r>
            <a:r>
              <a:rPr lang="tr-TR" sz="1900" dirty="0" smtClean="0"/>
              <a:t>” ve “</a:t>
            </a:r>
            <a:r>
              <a:rPr lang="tr-TR" sz="1900" dirty="0" err="1" smtClean="0"/>
              <a:t>yorumlar.js</a:t>
            </a:r>
            <a:r>
              <a:rPr lang="tr-TR" sz="1900" dirty="0" smtClean="0"/>
              <a:t>” ve “</a:t>
            </a:r>
            <a:r>
              <a:rPr lang="tr-TR" sz="1900" dirty="0" err="1" smtClean="0"/>
              <a:t>app_api</a:t>
            </a:r>
            <a:r>
              <a:rPr lang="tr-TR" sz="1900" dirty="0" smtClean="0"/>
              <a:t>/</a:t>
            </a:r>
            <a:r>
              <a:rPr lang="tr-TR" sz="1900" dirty="0" err="1" smtClean="0"/>
              <a:t>controllers</a:t>
            </a:r>
            <a:r>
              <a:rPr lang="tr-TR" sz="1900" dirty="0" smtClean="0"/>
              <a:t>” klasöründe yer alacak.</a:t>
            </a:r>
          </a:p>
          <a:p>
            <a:r>
              <a:rPr lang="tr-TR" sz="1900" dirty="0" smtClean="0"/>
              <a:t>Rotaları ve fonksiyonları test etmek için bir cevap döndüreceğiz. Cevap JSON formatında olacak.</a:t>
            </a:r>
          </a:p>
          <a:p>
            <a:r>
              <a:rPr lang="tr-TR" sz="1900" dirty="0" smtClean="0"/>
              <a:t>Bunun için aşağıda soldaki kod parçacığını </a:t>
            </a:r>
            <a:r>
              <a:rPr lang="tr-TR" sz="1900" u="sng" dirty="0" smtClean="0"/>
              <a:t>tüm </a:t>
            </a:r>
            <a:r>
              <a:rPr lang="tr-TR" sz="1900" u="sng" dirty="0" err="1" smtClean="0"/>
              <a:t>controller</a:t>
            </a:r>
            <a:r>
              <a:rPr lang="tr-TR" sz="1900" u="sng" dirty="0" smtClean="0"/>
              <a:t> metotlarımıza </a:t>
            </a:r>
            <a:r>
              <a:rPr lang="tr-TR" sz="1900" dirty="0" smtClean="0"/>
              <a:t>(</a:t>
            </a:r>
            <a:r>
              <a:rPr lang="tr-TR" sz="1900" dirty="0" err="1" smtClean="0"/>
              <a:t>mekanlar.js</a:t>
            </a:r>
            <a:r>
              <a:rPr lang="tr-TR" sz="1900" dirty="0" smtClean="0"/>
              <a:t> ve </a:t>
            </a:r>
            <a:r>
              <a:rPr lang="tr-TR" sz="1900" dirty="0" err="1" smtClean="0"/>
              <a:t>yorumlar.js</a:t>
            </a:r>
            <a:r>
              <a:rPr lang="tr-TR" sz="1900" dirty="0" smtClean="0"/>
              <a:t> için ayrı ayrı) yazacağız. Sağdaki gibi test ettiğinizde aynı ekranı almanız gerekir.</a:t>
            </a:r>
          </a:p>
          <a:p>
            <a:r>
              <a:rPr lang="tr-TR" sz="1900" dirty="0" smtClean="0"/>
              <a:t>Testler başarılı olduktan sonra da bunların yerine gerçek işi yapan kodları yazacağız.</a:t>
            </a:r>
          </a:p>
          <a:p>
            <a:endParaRPr lang="tr-TR" sz="1900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7" y="4635801"/>
            <a:ext cx="4075918" cy="86929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80" y="4635801"/>
            <a:ext cx="3993134" cy="131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 err="1" smtClean="0"/>
              <a:t>API’mizin</a:t>
            </a:r>
            <a:r>
              <a:rPr lang="tr-TR" sz="1800" dirty="0" smtClean="0"/>
              <a:t> veri tabanıyla konuşması için </a:t>
            </a:r>
            <a:r>
              <a:rPr lang="tr-TR" sz="1800" dirty="0" err="1" smtClean="0"/>
              <a:t>Mongoose’u</a:t>
            </a:r>
            <a:r>
              <a:rPr lang="tr-TR" sz="1800" dirty="0" smtClean="0"/>
              <a:t> ve kullanacağımız modelimizi (mekan) </a:t>
            </a:r>
            <a:r>
              <a:rPr lang="tr-TR" sz="1800" dirty="0" err="1" smtClean="0"/>
              <a:t>controller’umuza</a:t>
            </a:r>
            <a:r>
              <a:rPr lang="tr-TR" sz="1800" dirty="0" smtClean="0"/>
              <a:t> (“</a:t>
            </a:r>
            <a:r>
              <a:rPr lang="tr-TR" sz="1800" dirty="0" err="1" smtClean="0"/>
              <a:t>app_api</a:t>
            </a:r>
            <a:r>
              <a:rPr lang="tr-TR" sz="1800" dirty="0" smtClean="0"/>
              <a:t>/</a:t>
            </a:r>
            <a:r>
              <a:rPr lang="tr-TR" sz="1800" dirty="0" err="1" smtClean="0"/>
              <a:t>controllers</a:t>
            </a:r>
            <a:r>
              <a:rPr lang="tr-TR" sz="1800" dirty="0" smtClean="0"/>
              <a:t>/</a:t>
            </a:r>
            <a:r>
              <a:rPr lang="tr-TR" sz="1800" dirty="0" err="1" smtClean="0"/>
              <a:t>mekanlar.js</a:t>
            </a:r>
            <a:r>
              <a:rPr lang="tr-TR" sz="1800" dirty="0"/>
              <a:t>” ve “</a:t>
            </a:r>
            <a:r>
              <a:rPr lang="tr-TR" sz="1800" dirty="0" err="1" smtClean="0"/>
              <a:t>app_api</a:t>
            </a:r>
            <a:r>
              <a:rPr lang="tr-TR" sz="1800" dirty="0" smtClean="0"/>
              <a:t>/</a:t>
            </a:r>
            <a:r>
              <a:rPr lang="tr-TR" sz="1800" dirty="0" err="1" smtClean="0"/>
              <a:t>controllers</a:t>
            </a:r>
            <a:r>
              <a:rPr lang="tr-TR" sz="1800" dirty="0" smtClean="0"/>
              <a:t>/</a:t>
            </a:r>
            <a:r>
              <a:rPr lang="tr-TR" sz="1800" dirty="0" err="1" smtClean="0"/>
              <a:t>yorumlar.js</a:t>
            </a:r>
            <a:r>
              <a:rPr lang="tr-TR" sz="1800" dirty="0"/>
              <a:t>”  </a:t>
            </a:r>
            <a:r>
              <a:rPr lang="tr-TR" sz="1800" dirty="0" smtClean="0"/>
              <a:t>içinde) tanıtmamız gerekir. İlk satıra yazılacak kod:</a:t>
            </a:r>
          </a:p>
          <a:p>
            <a:pPr lvl="1"/>
            <a:r>
              <a:rPr lang="tr-TR" sz="1600" b="1" dirty="0"/>
              <a:t>var </a:t>
            </a:r>
            <a:r>
              <a:rPr lang="tr-TR" sz="1600" b="1" dirty="0" err="1"/>
              <a:t>mongoose</a:t>
            </a:r>
            <a:r>
              <a:rPr lang="tr-TR" sz="1600" b="1" dirty="0"/>
              <a:t> = </a:t>
            </a:r>
            <a:r>
              <a:rPr lang="tr-TR" sz="1600" b="1" dirty="0" err="1"/>
              <a:t>require</a:t>
            </a:r>
            <a:r>
              <a:rPr lang="tr-TR" sz="1600" b="1" dirty="0"/>
              <a:t>('</a:t>
            </a:r>
            <a:r>
              <a:rPr lang="tr-TR" sz="1600" b="1" dirty="0" err="1"/>
              <a:t>mongoose</a:t>
            </a:r>
            <a:r>
              <a:rPr lang="tr-TR" sz="1600" b="1" dirty="0" smtClean="0"/>
              <a:t>');</a:t>
            </a:r>
          </a:p>
          <a:p>
            <a:pPr lvl="1"/>
            <a:r>
              <a:rPr lang="tr-TR" sz="1600" b="1" dirty="0" smtClean="0"/>
              <a:t>var </a:t>
            </a:r>
            <a:r>
              <a:rPr lang="tr-TR" sz="1600" b="1" dirty="0"/>
              <a:t>m</a:t>
            </a:r>
            <a:r>
              <a:rPr lang="tr-TR" sz="1600" b="1" dirty="0" smtClean="0"/>
              <a:t>ekan </a:t>
            </a:r>
            <a:r>
              <a:rPr lang="tr-TR" sz="1600" b="1" dirty="0"/>
              <a:t>= </a:t>
            </a:r>
            <a:r>
              <a:rPr lang="tr-TR" sz="1600" b="1" dirty="0" err="1"/>
              <a:t>mongoose.model</a:t>
            </a:r>
            <a:r>
              <a:rPr lang="tr-TR" sz="1600" b="1" dirty="0" smtClean="0"/>
              <a:t>(’mekan');</a:t>
            </a:r>
          </a:p>
          <a:p>
            <a:r>
              <a:rPr lang="tr-TR" sz="1800" dirty="0" smtClean="0"/>
              <a:t>Veri tabanı işlemleriyle ve </a:t>
            </a:r>
            <a:r>
              <a:rPr lang="tr-TR" sz="1800" dirty="0" err="1" smtClean="0"/>
              <a:t>Mongoose</a:t>
            </a:r>
            <a:r>
              <a:rPr lang="tr-TR" sz="1800" dirty="0" smtClean="0"/>
              <a:t> ile ilgili işlemler hep </a:t>
            </a:r>
            <a:r>
              <a:rPr lang="tr-TR" sz="1800" dirty="0" err="1" smtClean="0"/>
              <a:t>API’de</a:t>
            </a:r>
            <a:r>
              <a:rPr lang="tr-TR" sz="1800" dirty="0" smtClean="0"/>
              <a:t> olacak. Dolayısıyla “</a:t>
            </a:r>
            <a:r>
              <a:rPr lang="tr-TR" sz="1800" dirty="0" err="1" smtClean="0"/>
              <a:t>app_server</a:t>
            </a:r>
            <a:r>
              <a:rPr lang="tr-TR" sz="1800" dirty="0" smtClean="0"/>
              <a:t>/</a:t>
            </a:r>
            <a:r>
              <a:rPr lang="tr-TR" sz="1800" dirty="0" err="1" smtClean="0"/>
              <a:t>models</a:t>
            </a:r>
            <a:r>
              <a:rPr lang="tr-TR" sz="1800" dirty="0" smtClean="0"/>
              <a:t>” klasörümüzü “</a:t>
            </a:r>
            <a:r>
              <a:rPr lang="tr-TR" sz="1800" dirty="0" err="1" smtClean="0"/>
              <a:t>app_api</a:t>
            </a:r>
            <a:r>
              <a:rPr lang="tr-TR" sz="1800" dirty="0" smtClean="0"/>
              <a:t>” klasörüne taşıyacağız.</a:t>
            </a:r>
          </a:p>
          <a:p>
            <a:r>
              <a:rPr lang="tr-TR" sz="1800" dirty="0" smtClean="0"/>
              <a:t>Aynı zamanda uygulamamıza taşıma yaptığımızı bildirmemiz ve yeni yolu tanıtmamız gerekiyor(</a:t>
            </a:r>
            <a:r>
              <a:rPr lang="tr-TR" sz="1800" dirty="0" err="1" smtClean="0"/>
              <a:t>app.js</a:t>
            </a:r>
            <a:r>
              <a:rPr lang="tr-TR" sz="1800" dirty="0" smtClean="0"/>
              <a:t> dosyasında).</a:t>
            </a:r>
          </a:p>
          <a:p>
            <a:pPr lvl="1"/>
            <a:r>
              <a:rPr lang="tr-TR" sz="1600" dirty="0" err="1"/>
              <a:t>require</a:t>
            </a:r>
            <a:r>
              <a:rPr lang="tr-TR" sz="1600" dirty="0"/>
              <a:t>('./</a:t>
            </a:r>
            <a:r>
              <a:rPr lang="tr-TR" sz="1600" b="1" dirty="0" err="1"/>
              <a:t>app_api</a:t>
            </a:r>
            <a:r>
              <a:rPr lang="tr-TR" sz="1600" dirty="0"/>
              <a:t>/</a:t>
            </a:r>
            <a:r>
              <a:rPr lang="tr-TR" sz="1600" dirty="0" err="1"/>
              <a:t>models</a:t>
            </a:r>
            <a:r>
              <a:rPr lang="tr-TR" sz="1600" dirty="0"/>
              <a:t>/</a:t>
            </a:r>
            <a:r>
              <a:rPr lang="tr-TR" sz="1600" dirty="0" err="1"/>
              <a:t>db</a:t>
            </a:r>
            <a:r>
              <a:rPr lang="tr-TR" sz="1600" dirty="0" smtClean="0"/>
              <a:t>');</a:t>
            </a:r>
          </a:p>
          <a:p>
            <a:r>
              <a:rPr lang="tr-TR" sz="1800" dirty="0" err="1" smtClean="0"/>
              <a:t>API’mizdeki</a:t>
            </a:r>
            <a:r>
              <a:rPr lang="tr-TR" sz="1800" dirty="0" smtClean="0"/>
              <a:t> GET, POST, PUT, DELETE metotlarını test etmek için </a:t>
            </a:r>
            <a:r>
              <a:rPr lang="tr-TR" sz="1800" dirty="0" err="1" smtClean="0"/>
              <a:t>Chrome</a:t>
            </a:r>
            <a:r>
              <a:rPr lang="tr-TR" sz="1800" dirty="0" smtClean="0"/>
              <a:t> ve Eklentisi </a:t>
            </a:r>
            <a:r>
              <a:rPr lang="tr-TR" sz="1800" dirty="0" err="1"/>
              <a:t>Postman</a:t>
            </a:r>
            <a:r>
              <a:rPr lang="tr-TR" sz="1800" dirty="0"/>
              <a:t> REST </a:t>
            </a:r>
            <a:r>
              <a:rPr lang="tr-TR" sz="1800" dirty="0" err="1" smtClean="0"/>
              <a:t>Client’ı</a:t>
            </a:r>
            <a:r>
              <a:rPr lang="tr-TR" sz="1800" dirty="0" smtClean="0"/>
              <a:t> kullanacağız.</a:t>
            </a:r>
          </a:p>
          <a:p>
            <a:pPr lvl="1"/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www.getpostman.com</a:t>
            </a:r>
            <a:r>
              <a:rPr lang="tr-TR" dirty="0" smtClean="0"/>
              <a:t> </a:t>
            </a:r>
            <a:endParaRPr lang="tr-TR" dirty="0"/>
          </a:p>
          <a:p>
            <a:endParaRPr lang="tr-TR" dirty="0" smtClean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64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3" y="1295400"/>
            <a:ext cx="7467600" cy="4771561"/>
          </a:xfrm>
        </p:spPr>
      </p:pic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300377" y="6019800"/>
            <a:ext cx="72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tr-TR" sz="1800" dirty="0" err="1"/>
              <a:t>a</a:t>
            </a:r>
            <a:r>
              <a:rPr lang="tr-TR" sz="1800" dirty="0" err="1" smtClean="0"/>
              <a:t>pp.js</a:t>
            </a:r>
            <a:r>
              <a:rPr lang="tr-TR" sz="1800" dirty="0" smtClean="0"/>
              <a:t> son hali (</a:t>
            </a:r>
            <a:r>
              <a:rPr lang="tr-TR" sz="1800" b="1" dirty="0" smtClean="0"/>
              <a:t>Not: </a:t>
            </a:r>
            <a:r>
              <a:rPr lang="tr-TR" sz="1800" dirty="0" err="1" smtClean="0"/>
              <a:t>require</a:t>
            </a:r>
            <a:r>
              <a:rPr lang="tr-TR" sz="1800" dirty="0"/>
              <a:t>('./</a:t>
            </a:r>
            <a:r>
              <a:rPr lang="tr-TR" sz="1800" b="1" dirty="0" err="1"/>
              <a:t>app_api</a:t>
            </a:r>
            <a:r>
              <a:rPr lang="tr-TR" sz="1800" dirty="0"/>
              <a:t>/</a:t>
            </a:r>
            <a:r>
              <a:rPr lang="tr-TR" sz="1800" dirty="0" err="1"/>
              <a:t>models</a:t>
            </a:r>
            <a:r>
              <a:rPr lang="tr-TR" sz="1800" dirty="0"/>
              <a:t>/</a:t>
            </a:r>
            <a:r>
              <a:rPr lang="tr-TR" sz="1800" dirty="0" err="1"/>
              <a:t>db</a:t>
            </a:r>
            <a:r>
              <a:rPr lang="tr-TR" sz="1800" dirty="0" smtClean="0"/>
              <a:t>'); kodu rota tanımlarından önce yazılmalıdır.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49817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76061" y="1817496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27088" y="179244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59319" y="316399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51275" y="1936367"/>
            <a:ext cx="2409731" cy="1966048"/>
            <a:chOff x="201700" y="1824164"/>
            <a:chExt cx="3212975" cy="2621395"/>
          </a:xfrm>
        </p:grpSpPr>
        <p:sp>
          <p:nvSpPr>
            <p:cNvPr id="71" name="TextBox 70"/>
            <p:cNvSpPr txBox="1"/>
            <p:nvPr/>
          </p:nvSpPr>
          <p:spPr>
            <a:xfrm>
              <a:off x="1023274" y="1824164"/>
              <a:ext cx="2376204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smtClean="0"/>
                <a:t>REST API </a:t>
              </a:r>
              <a:r>
                <a:rPr lang="en-US" sz="1500" dirty="0" err="1" smtClean="0"/>
                <a:t>Kuralları</a:t>
              </a:r>
              <a:endParaRPr lang="en-US" sz="15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01700" y="3429900"/>
              <a:ext cx="3212975" cy="1015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smtClean="0"/>
                <a:t>GET </a:t>
              </a:r>
              <a:r>
                <a:rPr lang="en-US" sz="1500" dirty="0" err="1" smtClean="0"/>
                <a:t>Metotları</a:t>
              </a:r>
              <a:r>
                <a:rPr lang="en-US" sz="1500" dirty="0" smtClean="0"/>
                <a:t>: </a:t>
              </a:r>
              <a:r>
                <a:rPr lang="en-US" sz="1500" dirty="0" err="1" smtClean="0"/>
                <a:t>MongoDB’den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Veri</a:t>
              </a:r>
              <a:r>
                <a:rPr lang="en-US" sz="1500" dirty="0" smtClean="0"/>
                <a:t> Okuma</a:t>
              </a:r>
              <a:endParaRPr lang="en-US" sz="1500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162142" y="1866920"/>
            <a:ext cx="2718028" cy="3560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400" dirty="0" smtClean="0"/>
              <a:t>Express </a:t>
            </a:r>
            <a:r>
              <a:rPr lang="en-US" sz="1400" dirty="0" err="1" smtClean="0"/>
              <a:t>ile</a:t>
            </a:r>
            <a:r>
              <a:rPr lang="en-US" sz="1400" dirty="0" smtClean="0"/>
              <a:t> API </a:t>
            </a:r>
            <a:r>
              <a:rPr lang="en-US" sz="1400" dirty="0" err="1" smtClean="0"/>
              <a:t>Oluşturma</a:t>
            </a:r>
            <a:endParaRPr lang="en-US" sz="1400" dirty="0"/>
          </a:p>
        </p:txBody>
      </p: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4879514" cy="4771561"/>
          </a:xfrm>
        </p:spPr>
      </p:pic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482994" y="353092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tr-TR" sz="1800" dirty="0" err="1"/>
              <a:t>m</a:t>
            </a:r>
            <a:r>
              <a:rPr lang="tr-TR" sz="1800" dirty="0" err="1" smtClean="0"/>
              <a:t>ekanlar.js</a:t>
            </a:r>
            <a:r>
              <a:rPr lang="tr-TR" sz="1800" dirty="0" smtClean="0"/>
              <a:t> son hali</a:t>
            </a:r>
            <a:endParaRPr lang="tr-TR" sz="1800" dirty="0"/>
          </a:p>
        </p:txBody>
      </p:sp>
      <p:sp>
        <p:nvSpPr>
          <p:cNvPr id="7" name="Metin kutusu 4"/>
          <p:cNvSpPr txBox="1"/>
          <p:nvPr/>
        </p:nvSpPr>
        <p:spPr>
          <a:xfrm>
            <a:off x="5065251" y="2286000"/>
            <a:ext cx="411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tr-TR" sz="1800" dirty="0" err="1"/>
              <a:t>a</a:t>
            </a:r>
            <a:r>
              <a:rPr lang="tr-TR" sz="1800" smtClean="0"/>
              <a:t>pp_api</a:t>
            </a:r>
            <a:r>
              <a:rPr lang="tr-TR" sz="1800" dirty="0" smtClean="0"/>
              <a:t>/</a:t>
            </a:r>
            <a:r>
              <a:rPr lang="tr-TR" sz="1800" dirty="0" err="1" smtClean="0"/>
              <a:t>controllers</a:t>
            </a:r>
            <a:r>
              <a:rPr lang="tr-TR" sz="1800" dirty="0" smtClean="0"/>
              <a:t>/</a:t>
            </a:r>
            <a:r>
              <a:rPr lang="tr-TR" sz="1800" dirty="0" err="1" smtClean="0"/>
              <a:t>mekanlar.js</a:t>
            </a:r>
            <a:r>
              <a:rPr lang="tr-TR" sz="1800" dirty="0" smtClean="0"/>
              <a:t> dosyası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518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24982"/>
            <a:ext cx="4879514" cy="4369596"/>
          </a:xfrm>
        </p:spPr>
      </p:pic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5482994" y="353092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tr-TR" sz="1800" dirty="0" err="1" smtClean="0"/>
              <a:t>yorumlar.js</a:t>
            </a:r>
            <a:r>
              <a:rPr lang="tr-TR" sz="1800" dirty="0" smtClean="0"/>
              <a:t> son hali</a:t>
            </a:r>
            <a:endParaRPr lang="tr-TR" sz="1800" dirty="0"/>
          </a:p>
        </p:txBody>
      </p:sp>
      <p:sp>
        <p:nvSpPr>
          <p:cNvPr id="7" name="Metin kutusu 4"/>
          <p:cNvSpPr txBox="1"/>
          <p:nvPr/>
        </p:nvSpPr>
        <p:spPr>
          <a:xfrm>
            <a:off x="5065251" y="2286000"/>
            <a:ext cx="4112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tr-TR" sz="1800" dirty="0" err="1" smtClean="0"/>
              <a:t>app_api</a:t>
            </a:r>
            <a:r>
              <a:rPr lang="tr-TR" sz="1800" dirty="0" smtClean="0"/>
              <a:t>/</a:t>
            </a:r>
            <a:r>
              <a:rPr lang="tr-TR" sz="1800" dirty="0" err="1" smtClean="0"/>
              <a:t>controllers</a:t>
            </a:r>
            <a:r>
              <a:rPr lang="tr-TR" sz="1800" dirty="0" smtClean="0"/>
              <a:t>/</a:t>
            </a:r>
            <a:r>
              <a:rPr lang="tr-TR" sz="1800" dirty="0" err="1" smtClean="0"/>
              <a:t>yorumlar.js</a:t>
            </a:r>
            <a:r>
              <a:rPr lang="tr-TR" sz="1800" dirty="0" smtClean="0"/>
              <a:t> dosyası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2185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ile API Oluşturma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26" y="1371600"/>
            <a:ext cx="4390874" cy="4875082"/>
          </a:xfrm>
        </p:spPr>
      </p:pic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2590800" y="6198513"/>
            <a:ext cx="358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Son Klasör Yapısı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16204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/>
          <a:p>
            <a:r>
              <a:rPr lang="tr-TR" dirty="0" smtClean="0"/>
              <a:t>GET metotları veri tabanını sorgulama ve sorgu sonucunda veri döndürme amacıyla kullanılır.</a:t>
            </a:r>
          </a:p>
          <a:p>
            <a:r>
              <a:rPr lang="tr-TR" dirty="0" smtClean="0"/>
              <a:t>Aşağıda POSTMAN aracılığı ile yapılan bir GET isteği örneği mevcuttur.</a:t>
            </a:r>
          </a:p>
          <a:p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8" y="2971800"/>
            <a:ext cx="708299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000" dirty="0" err="1" smtClean="0"/>
              <a:t>MekanBul</a:t>
            </a:r>
            <a:r>
              <a:rPr lang="tr-TR" sz="2000" dirty="0" smtClean="0"/>
              <a:t> için oluşturacağımız </a:t>
            </a:r>
            <a:r>
              <a:rPr lang="tr-TR" sz="2000" dirty="0" err="1" smtClean="0"/>
              <a:t>API’de</a:t>
            </a:r>
            <a:r>
              <a:rPr lang="tr-TR" sz="2000" dirty="0" smtClean="0"/>
              <a:t> 3 adet GET isteği var.</a:t>
            </a:r>
          </a:p>
          <a:p>
            <a:pPr lvl="1"/>
            <a:r>
              <a:rPr lang="tr-TR" dirty="0" smtClean="0"/>
              <a:t>Mekanları listeleme</a:t>
            </a:r>
          </a:p>
          <a:p>
            <a:pPr lvl="1"/>
            <a:r>
              <a:rPr lang="tr-TR" dirty="0" smtClean="0"/>
              <a:t>Belirli bir mekanı getirme</a:t>
            </a:r>
          </a:p>
          <a:p>
            <a:pPr lvl="1"/>
            <a:r>
              <a:rPr lang="tr-TR" dirty="0" smtClean="0"/>
              <a:t>Belirli bir yorumu getirme</a:t>
            </a:r>
          </a:p>
          <a:p>
            <a:r>
              <a:rPr lang="tr-TR" sz="2000" dirty="0" err="1" smtClean="0"/>
              <a:t>Mongoose’u</a:t>
            </a:r>
            <a:r>
              <a:rPr lang="tr-TR" sz="2000" dirty="0" smtClean="0"/>
              <a:t> kullanarak veri </a:t>
            </a:r>
            <a:r>
              <a:rPr lang="tr-TR" sz="2000" dirty="0" smtClean="0"/>
              <a:t>tabanımızla modeller </a:t>
            </a:r>
            <a:r>
              <a:rPr lang="tr-TR" sz="2000" dirty="0" smtClean="0"/>
              <a:t>aracılığı ile iletişim kuracağız.</a:t>
            </a:r>
          </a:p>
          <a:p>
            <a:r>
              <a:rPr lang="tr-TR" sz="2000" dirty="0" err="1" smtClean="0"/>
              <a:t>Mongoose</a:t>
            </a:r>
            <a:r>
              <a:rPr lang="tr-TR" sz="2000" dirty="0" smtClean="0"/>
              <a:t> modellerinin veri tabanı ile etkileşim sağlayan bazı metotları vardır.</a:t>
            </a:r>
          </a:p>
          <a:p>
            <a:pPr lvl="1"/>
            <a:r>
              <a:rPr lang="tr-TR" dirty="0" smtClean="0"/>
              <a:t>Tek bir dokümanı “</a:t>
            </a:r>
            <a:r>
              <a:rPr lang="tr-TR" dirty="0" err="1" smtClean="0"/>
              <a:t>id</a:t>
            </a:r>
            <a:r>
              <a:rPr lang="tr-TR" dirty="0" smtClean="0"/>
              <a:t>” si ile bulmak için “</a:t>
            </a:r>
            <a:r>
              <a:rPr lang="tr-TR" dirty="0" err="1" smtClean="0"/>
              <a:t>findById</a:t>
            </a:r>
            <a:r>
              <a:rPr lang="tr-TR" dirty="0" smtClean="0"/>
              <a:t>” metodu.</a:t>
            </a:r>
          </a:p>
          <a:p>
            <a:pPr lvl="1"/>
            <a:r>
              <a:rPr lang="tr-TR" dirty="0" smtClean="0"/>
              <a:t>Verilen sorgu parametresine göre arama yapmak için “</a:t>
            </a:r>
            <a:r>
              <a:rPr lang="tr-TR" dirty="0" err="1" smtClean="0"/>
              <a:t>find</a:t>
            </a:r>
            <a:r>
              <a:rPr lang="tr-TR" dirty="0" smtClean="0"/>
              <a:t>” metodu</a:t>
            </a:r>
          </a:p>
          <a:p>
            <a:pPr lvl="1"/>
            <a:r>
              <a:rPr lang="tr-TR" dirty="0" smtClean="0"/>
              <a:t>Sorguyla eşleşen ilk dokümanı getiren ”</a:t>
            </a:r>
            <a:r>
              <a:rPr lang="tr-TR" dirty="0" err="1" smtClean="0"/>
              <a:t>findOne</a:t>
            </a:r>
            <a:r>
              <a:rPr lang="tr-TR" dirty="0" smtClean="0"/>
              <a:t>” metodu</a:t>
            </a:r>
          </a:p>
          <a:p>
            <a:pPr lvl="1"/>
            <a:r>
              <a:rPr lang="tr-TR" dirty="0" smtClean="0"/>
              <a:t>Verilen enlem, boylam bilgilerine en yakın yeri bulmak için “</a:t>
            </a:r>
            <a:r>
              <a:rPr lang="tr-TR" dirty="0" err="1" smtClean="0"/>
              <a:t>geoNear</a:t>
            </a:r>
            <a:r>
              <a:rPr lang="tr-TR" dirty="0" smtClean="0"/>
              <a:t>” metodu</a:t>
            </a:r>
          </a:p>
          <a:p>
            <a:pPr lvl="1"/>
            <a:r>
              <a:rPr lang="tr-TR" dirty="0" err="1" smtClean="0"/>
              <a:t>geoNear</a:t>
            </a:r>
            <a:r>
              <a:rPr lang="tr-TR" dirty="0" smtClean="0"/>
              <a:t> metoduna sorgulama yeteneği ekleyen “</a:t>
            </a:r>
            <a:r>
              <a:rPr lang="tr-TR" dirty="0" err="1" smtClean="0"/>
              <a:t>geoSearch</a:t>
            </a:r>
            <a:r>
              <a:rPr lang="tr-TR" dirty="0" smtClean="0"/>
              <a:t>” metodu</a:t>
            </a:r>
          </a:p>
        </p:txBody>
      </p:sp>
    </p:spTree>
    <p:extLst>
      <p:ext uri="{BB962C8B-B14F-4D97-AF65-F5344CB8AC3E}">
        <p14:creationId xmlns:p14="http://schemas.microsoft.com/office/powerpoint/2010/main" val="6898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/>
          <a:p>
            <a:r>
              <a:rPr lang="tr-TR" b="1" dirty="0" err="1" smtClean="0"/>
              <a:t>mekan.findById</a:t>
            </a:r>
            <a:r>
              <a:rPr lang="tr-TR" b="1" dirty="0" smtClean="0"/>
              <a:t>(</a:t>
            </a:r>
            <a:r>
              <a:rPr lang="tr-TR" b="1" dirty="0" err="1" smtClean="0"/>
              <a:t>mekanid</a:t>
            </a:r>
            <a:r>
              <a:rPr lang="tr-TR" b="1" dirty="0" smtClean="0"/>
              <a:t>): </a:t>
            </a:r>
            <a:r>
              <a:rPr lang="tr-TR" dirty="0" err="1"/>
              <a:t>mekanID</a:t>
            </a:r>
            <a:r>
              <a:rPr lang="tr-TR" dirty="0"/>
              <a:t> parametresi alır ve mekan modeli üzerinden çağrılır. Herhangi bir veri tabanı bağlantısı kurmaz. Sadece hangi sorgunun çalıştırılacağını söyler</a:t>
            </a:r>
            <a:r>
              <a:rPr lang="tr-TR" dirty="0" smtClean="0"/>
              <a:t>.</a:t>
            </a:r>
          </a:p>
          <a:p>
            <a:r>
              <a:rPr lang="tr-TR" dirty="0" smtClean="0"/>
              <a:t>Sorguyu çalıştırmak </a:t>
            </a:r>
            <a:r>
              <a:rPr lang="tr-TR" b="1" i="1" dirty="0" err="1" smtClean="0"/>
              <a:t>exec</a:t>
            </a:r>
            <a:r>
              <a:rPr lang="tr-TR" dirty="0" smtClean="0"/>
              <a:t> metodunun görevidir.</a:t>
            </a:r>
          </a:p>
          <a:p>
            <a:r>
              <a:rPr lang="tr-TR" b="1" i="1" dirty="0" err="1" smtClean="0"/>
              <a:t>exec</a:t>
            </a:r>
            <a:r>
              <a:rPr lang="tr-TR" dirty="0" smtClean="0"/>
              <a:t> metodu işlem bittiğinde çağrılacak geri çağrım metodunu (</a:t>
            </a:r>
            <a:r>
              <a:rPr lang="tr-TR" dirty="0" err="1" smtClean="0"/>
              <a:t>callback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) parametre olarak alır. Geri çağrım metodu 2 parametre alır.</a:t>
            </a:r>
          </a:p>
          <a:p>
            <a:pPr lvl="1"/>
            <a:r>
              <a:rPr lang="tr-TR" sz="2000" dirty="0" smtClean="0"/>
              <a:t>Hata nesnesi</a:t>
            </a:r>
          </a:p>
          <a:p>
            <a:pPr lvl="1"/>
            <a:r>
              <a:rPr lang="tr-TR" sz="2000" dirty="0" smtClean="0"/>
              <a:t>Bulunan dokümanın örneği</a:t>
            </a:r>
          </a:p>
          <a:p>
            <a:r>
              <a:rPr lang="tr-TR" dirty="0" smtClean="0"/>
              <a:t>Parametrelere herhangi bir isim atayabilirsiniz.</a:t>
            </a:r>
          </a:p>
          <a:p>
            <a:r>
              <a:rPr lang="tr-TR" dirty="0" smtClean="0"/>
              <a:t>Bu yöntem veri tabanı etkileşiminin asenkron olmasını sağlar. Dolayısıyla ana </a:t>
            </a:r>
            <a:r>
              <a:rPr lang="tr-TR" dirty="0" err="1" smtClean="0"/>
              <a:t>Node</a:t>
            </a:r>
            <a:r>
              <a:rPr lang="tr-TR" dirty="0" smtClean="0"/>
              <a:t> işlemini bloke etmez.</a:t>
            </a:r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5832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/>
          <a:p>
            <a:r>
              <a:rPr lang="tr-TR" sz="2100" dirty="0" smtClean="0"/>
              <a:t>Metodun başarılı bir şekilde çalışması için </a:t>
            </a:r>
            <a:r>
              <a:rPr lang="tr-TR" sz="2100" i="1" dirty="0" err="1" smtClean="0"/>
              <a:t>mekanid</a:t>
            </a:r>
            <a:r>
              <a:rPr lang="tr-TR" sz="2100" dirty="0" smtClean="0"/>
              <a:t> parametresinin URL’den alınarak </a:t>
            </a:r>
            <a:r>
              <a:rPr lang="tr-TR" sz="2100" dirty="0" err="1" smtClean="0"/>
              <a:t>findById</a:t>
            </a:r>
            <a:r>
              <a:rPr lang="tr-TR" sz="2100" dirty="0" smtClean="0"/>
              <a:t> metoduna geçirilmesi lazım. </a:t>
            </a:r>
          </a:p>
          <a:p>
            <a:r>
              <a:rPr lang="tr-TR" sz="2100" dirty="0" smtClean="0"/>
              <a:t>Ayrıca </a:t>
            </a:r>
            <a:r>
              <a:rPr lang="tr-TR" sz="2100" dirty="0" err="1" smtClean="0"/>
              <a:t>exec</a:t>
            </a:r>
            <a:r>
              <a:rPr lang="tr-TR" sz="2100" dirty="0" smtClean="0"/>
              <a:t> metodu çağrıldığında çalışacak bir çıkış fonksiyonu sağlanması gerekecek.</a:t>
            </a:r>
          </a:p>
          <a:p>
            <a:r>
              <a:rPr lang="tr-TR" sz="2100" dirty="0" smtClean="0"/>
              <a:t>Express URL </a:t>
            </a:r>
            <a:r>
              <a:rPr lang="tr-TR" sz="2100" dirty="0" err="1" smtClean="0"/>
              <a:t>parametlerini</a:t>
            </a:r>
            <a:r>
              <a:rPr lang="tr-TR" sz="2100" dirty="0" smtClean="0"/>
              <a:t> almamız için imkan sağlar. Parametreler ”param” nesnesi içinde yer alır.</a:t>
            </a:r>
          </a:p>
          <a:p>
            <a:r>
              <a:rPr lang="tr-TR" sz="2100" dirty="0" smtClean="0"/>
              <a:t>Eğer rotamızı aşağıdaki gibi tanımladıysak: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sz="2100" dirty="0" err="1" smtClean="0"/>
              <a:t>mekanid</a:t>
            </a:r>
            <a:r>
              <a:rPr lang="tr-TR" sz="2100" dirty="0" smtClean="0"/>
              <a:t> parametresine </a:t>
            </a:r>
            <a:r>
              <a:rPr lang="tr-TR" sz="2100" dirty="0" err="1" smtClean="0"/>
              <a:t>controller</a:t>
            </a:r>
            <a:r>
              <a:rPr lang="tr-TR" sz="2100" dirty="0" smtClean="0"/>
              <a:t> içinden </a:t>
            </a:r>
            <a:r>
              <a:rPr lang="tr-TR" sz="2100" b="1" i="1" dirty="0" err="1" smtClean="0"/>
              <a:t>req.params.mekanid</a:t>
            </a:r>
            <a:r>
              <a:rPr lang="tr-TR" sz="2100" dirty="0" smtClean="0"/>
              <a:t> diyerek erişebiliriz.</a:t>
            </a:r>
          </a:p>
          <a:p>
            <a:r>
              <a:rPr lang="tr-TR" sz="2100" dirty="0"/>
              <a:t>Daha sonra </a:t>
            </a:r>
            <a:r>
              <a:rPr lang="tr-TR" sz="2100" b="1" i="1" dirty="0" err="1" smtClean="0"/>
              <a:t>cevapOlustur</a:t>
            </a:r>
            <a:r>
              <a:rPr lang="tr-TR" sz="2100" dirty="0" smtClean="0"/>
              <a:t> metodunu çıkış fonksiyonu olarak “</a:t>
            </a:r>
            <a:r>
              <a:rPr lang="tr-TR" sz="2100" dirty="0" err="1" smtClean="0"/>
              <a:t>exec</a:t>
            </a:r>
            <a:r>
              <a:rPr lang="tr-TR" sz="2100" dirty="0" smtClean="0"/>
              <a:t>” metoduna ekleyebiliriz.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3987800"/>
            <a:ext cx="3924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66614" y="761958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Aşağıda bu metodun kullanımı gösterilmektedir.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/>
          </a:p>
          <a:p>
            <a:r>
              <a:rPr lang="tr-TR" dirty="0" smtClean="0"/>
              <a:t>Artık temel anlamda bir API </a:t>
            </a:r>
            <a:r>
              <a:rPr lang="tr-TR" dirty="0" err="1" smtClean="0"/>
              <a:t>controller’ımız</a:t>
            </a:r>
            <a:r>
              <a:rPr lang="tr-TR" dirty="0" smtClean="0"/>
              <a:t> oldu. Artık </a:t>
            </a:r>
            <a:r>
              <a:rPr lang="tr-TR" dirty="0" err="1" smtClean="0"/>
              <a:t>MongoDB’ye</a:t>
            </a:r>
            <a:r>
              <a:rPr lang="tr-TR" dirty="0" smtClean="0"/>
              <a:t> eklemiş olduğunuz dokümanın </a:t>
            </a:r>
            <a:r>
              <a:rPr lang="tr-TR" dirty="0" err="1" smtClean="0"/>
              <a:t>ID’sini</a:t>
            </a:r>
            <a:r>
              <a:rPr lang="tr-TR" dirty="0" smtClean="0"/>
              <a:t> (_</a:t>
            </a:r>
            <a:r>
              <a:rPr lang="tr-TR" dirty="0" err="1" smtClean="0"/>
              <a:t>id</a:t>
            </a:r>
            <a:r>
              <a:rPr lang="tr-TR" dirty="0" smtClean="0"/>
              <a:t>) alarak </a:t>
            </a:r>
            <a:r>
              <a:rPr lang="tr-TR" dirty="0" err="1" smtClean="0"/>
              <a:t>POSTMAN’de</a:t>
            </a:r>
            <a:r>
              <a:rPr lang="tr-TR" dirty="0" smtClean="0"/>
              <a:t> istekte bulunabilirsiniz.</a:t>
            </a:r>
          </a:p>
          <a:p>
            <a:pPr lvl="1"/>
            <a:r>
              <a:rPr lang="tr-TR" dirty="0" smtClean="0"/>
              <a:t>localhost:3000/</a:t>
            </a:r>
            <a:r>
              <a:rPr lang="tr-TR" dirty="0" err="1" smtClean="0"/>
              <a:t>api</a:t>
            </a:r>
            <a:r>
              <a:rPr lang="tr-TR" dirty="0" smtClean="0"/>
              <a:t>/mekanlar/</a:t>
            </a:r>
            <a:r>
              <a:rPr lang="it-IT" dirty="0" smtClean="0"/>
              <a:t>59fa145fe4c1090e951cd3d3 </a:t>
            </a:r>
          </a:p>
          <a:p>
            <a:pPr lvl="1"/>
            <a:r>
              <a:rPr lang="tr-TR" b="1" dirty="0" smtClean="0"/>
              <a:t>Yukarda sonda yer alan </a:t>
            </a:r>
            <a:r>
              <a:rPr lang="tr-TR" b="1" dirty="0" err="1" smtClean="0"/>
              <a:t>mekanid</a:t>
            </a:r>
            <a:r>
              <a:rPr lang="tr-TR" b="1" dirty="0" smtClean="0"/>
              <a:t> benim veri tabanımda olan ID. Sizin </a:t>
            </a:r>
            <a:r>
              <a:rPr lang="tr-TR" b="1" dirty="0" err="1" smtClean="0"/>
              <a:t>ID’niz</a:t>
            </a:r>
            <a:r>
              <a:rPr lang="tr-TR" b="1" dirty="0" smtClean="0"/>
              <a:t> farklı olacaktır.</a:t>
            </a:r>
          </a:p>
          <a:p>
            <a:pPr lvl="1"/>
            <a:r>
              <a:rPr lang="tr-TR" dirty="0" smtClean="0"/>
              <a:t>Eğer ID yoksa ya da hatalı ID girerseniz </a:t>
            </a:r>
            <a:r>
              <a:rPr lang="tr-TR" dirty="0" err="1" smtClean="0"/>
              <a:t>null</a:t>
            </a:r>
            <a:r>
              <a:rPr lang="tr-TR" dirty="0" smtClean="0"/>
              <a:t> değer dönecektir. Herhangi bir uyarı ya da mesaj görülmeyecektir. Sadece 200 durum kodu ve </a:t>
            </a:r>
            <a:r>
              <a:rPr lang="tr-TR" dirty="0" err="1" smtClean="0"/>
              <a:t>null</a:t>
            </a:r>
            <a:r>
              <a:rPr lang="tr-TR" dirty="0" smtClean="0"/>
              <a:t> değer dönecektir.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1" y="1752600"/>
            <a:ext cx="4897641" cy="14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66614" y="761958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5" y="1497279"/>
            <a:ext cx="7142595" cy="4620807"/>
          </a:xfrm>
        </p:spPr>
      </p:pic>
      <p:sp>
        <p:nvSpPr>
          <p:cNvPr id="4" name="Metin kutusu 3"/>
          <p:cNvSpPr txBox="1"/>
          <p:nvPr/>
        </p:nvSpPr>
        <p:spPr>
          <a:xfrm>
            <a:off x="1905000" y="6019800"/>
            <a:ext cx="472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/>
              <a:t>POSTMAN Çıktısı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280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66614" y="761958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Oluşturduğunuz </a:t>
            </a:r>
            <a:r>
              <a:rPr lang="tr-TR" dirty="0" err="1" smtClean="0"/>
              <a:t>controller’ın</a:t>
            </a:r>
            <a:r>
              <a:rPr lang="tr-TR" dirty="0" smtClean="0"/>
              <a:t> temel problemi sadece başarılı durumda bir değer döndürmesi ve hata oluştuğunda bilgilendirmemesidir.</a:t>
            </a:r>
          </a:p>
          <a:p>
            <a:r>
              <a:rPr lang="tr-TR" dirty="0" smtClean="0"/>
              <a:t>İyi bir API hata oluştuğunda da ne tür hata olduğunu istekte bulunana bildirmelidir.</a:t>
            </a:r>
          </a:p>
          <a:p>
            <a:r>
              <a:rPr lang="tr-TR" dirty="0" smtClean="0"/>
              <a:t>Basit </a:t>
            </a:r>
            <a:r>
              <a:rPr lang="tr-TR" dirty="0" err="1" smtClean="0"/>
              <a:t>if</a:t>
            </a:r>
            <a:r>
              <a:rPr lang="tr-TR" dirty="0" smtClean="0"/>
              <a:t> komutlarıyla hataları yakalayabiliriz:</a:t>
            </a:r>
          </a:p>
          <a:p>
            <a:pPr lvl="1"/>
            <a:r>
              <a:rPr lang="tr-TR" dirty="0" smtClean="0"/>
              <a:t>İstekte </a:t>
            </a:r>
            <a:r>
              <a:rPr lang="tr-TR" dirty="0" err="1" smtClean="0"/>
              <a:t>mekanid</a:t>
            </a:r>
            <a:r>
              <a:rPr lang="tr-TR" dirty="0" smtClean="0"/>
              <a:t> parametresi yer almıyorsa</a:t>
            </a:r>
          </a:p>
          <a:p>
            <a:pPr lvl="1"/>
            <a:r>
              <a:rPr lang="tr-TR" dirty="0" err="1" smtClean="0"/>
              <a:t>findById</a:t>
            </a:r>
            <a:r>
              <a:rPr lang="tr-TR" dirty="0" smtClean="0"/>
              <a:t> metodu herhangi bir mekan döndürmüyorsa</a:t>
            </a:r>
          </a:p>
          <a:p>
            <a:pPr lvl="1"/>
            <a:r>
              <a:rPr lang="tr-TR" dirty="0" err="1" smtClean="0"/>
              <a:t>findById</a:t>
            </a:r>
            <a:r>
              <a:rPr lang="tr-TR" dirty="0" smtClean="0"/>
              <a:t> metodu bir hata döndürüyorsa</a:t>
            </a:r>
          </a:p>
          <a:p>
            <a:r>
              <a:rPr lang="tr-TR" dirty="0" smtClean="0"/>
              <a:t>Başarısız bir GET isteğinin kodu 404’tür.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248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Şu aşamada veri tabanımız hazır. Ancak veri tabanımızla sadece </a:t>
            </a:r>
            <a:r>
              <a:rPr lang="tr-TR" dirty="0" err="1" smtClean="0"/>
              <a:t>MongoDB</a:t>
            </a:r>
            <a:r>
              <a:rPr lang="tr-TR" dirty="0" smtClean="0"/>
              <a:t> Shell aracılığıyla etkileşim kurduk.</a:t>
            </a:r>
          </a:p>
          <a:p>
            <a:r>
              <a:rPr lang="tr-TR" dirty="0" smtClean="0"/>
              <a:t>Bu derste REST API oluşturarak veri tabanımızla HTTP çağrıları aracılığı ile etkileşimde bulunacağız.</a:t>
            </a:r>
          </a:p>
          <a:p>
            <a:r>
              <a:rPr lang="tr-TR" dirty="0" smtClean="0"/>
              <a:t>API ile </a:t>
            </a:r>
            <a:r>
              <a:rPr lang="tr-TR" dirty="0" err="1" smtClean="0"/>
              <a:t>Create</a:t>
            </a:r>
            <a:r>
              <a:rPr lang="tr-TR" dirty="0" smtClean="0"/>
              <a:t> (Oluşturma), Read (Okuma, Update (Güncelleme), </a:t>
            </a:r>
            <a:r>
              <a:rPr lang="tr-TR" dirty="0" err="1" smtClean="0"/>
              <a:t>Delete</a:t>
            </a:r>
            <a:r>
              <a:rPr lang="tr-TR" dirty="0" smtClean="0"/>
              <a:t>(Silme) yani </a:t>
            </a:r>
            <a:r>
              <a:rPr lang="tr-TR" b="1" dirty="0" smtClean="0"/>
              <a:t>CRUD</a:t>
            </a:r>
            <a:r>
              <a:rPr lang="tr-TR" dirty="0" smtClean="0"/>
              <a:t> fonksiyonlarını gerçekleştireceğiz.</a:t>
            </a:r>
          </a:p>
          <a:p>
            <a:r>
              <a:rPr lang="tr-TR" b="1" dirty="0" smtClean="0"/>
              <a:t>REST: </a:t>
            </a:r>
            <a:r>
              <a:rPr lang="tr-TR" dirty="0" err="1" smtClean="0"/>
              <a:t>REpresentational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Transfer. Katı kurallara sahip bir protokolden ziyade bir mimari stildir. Durumsuzdur (</a:t>
            </a:r>
            <a:r>
              <a:rPr lang="tr-TR" dirty="0" err="1" smtClean="0"/>
              <a:t>stateless</a:t>
            </a:r>
            <a:r>
              <a:rPr lang="tr-TR" dirty="0" smtClean="0"/>
              <a:t>). Yani o anki kullanıcı durumu ya da geçmişinden habersizdir.</a:t>
            </a:r>
          </a:p>
          <a:p>
            <a:r>
              <a:rPr lang="tr-TR" b="1" dirty="0" smtClean="0"/>
              <a:t>API: </a:t>
            </a:r>
            <a:r>
              <a:rPr lang="tr-TR" dirty="0" smtClean="0"/>
              <a:t>Application Programming </a:t>
            </a:r>
            <a:r>
              <a:rPr lang="tr-TR" dirty="0" err="1" smtClean="0"/>
              <a:t>Interface</a:t>
            </a:r>
            <a:r>
              <a:rPr lang="tr-TR" dirty="0" smtClean="0"/>
              <a:t>. Uygulamaların birbirleriyle konuşmasını sağlar.</a:t>
            </a:r>
          </a:p>
          <a:p>
            <a:r>
              <a:rPr lang="tr-TR" b="1" dirty="0" smtClean="0"/>
              <a:t>REST API: </a:t>
            </a:r>
            <a:r>
              <a:rPr lang="tr-TR" dirty="0" smtClean="0"/>
              <a:t>Uygulamanız için durumsuz bir </a:t>
            </a:r>
            <a:r>
              <a:rPr lang="tr-TR" dirty="0" err="1" smtClean="0"/>
              <a:t>arayüz</a:t>
            </a:r>
            <a:r>
              <a:rPr lang="tr-TR" dirty="0" smtClean="0"/>
              <a:t> sunar. MEAN yığınında ise veri tabanınız için durumsuz bir </a:t>
            </a:r>
            <a:r>
              <a:rPr lang="tr-TR" dirty="0" err="1" smtClean="0"/>
              <a:t>arayüz</a:t>
            </a:r>
            <a:r>
              <a:rPr lang="tr-TR" dirty="0" smtClean="0"/>
              <a:t> oluşturmanızı sağlar. Diğer uygulamaların veriyle çalışmasını sağlar.</a:t>
            </a:r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66614" y="761958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03804"/>
            <a:ext cx="5483203" cy="4844596"/>
          </a:xfrm>
        </p:spPr>
      </p:pic>
      <p:sp>
        <p:nvSpPr>
          <p:cNvPr id="4" name="Metin kutusu 3"/>
          <p:cNvSpPr txBox="1"/>
          <p:nvPr/>
        </p:nvSpPr>
        <p:spPr>
          <a:xfrm>
            <a:off x="1066800" y="6172200"/>
            <a:ext cx="57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err="1" smtClean="0"/>
              <a:t>mekanlar.js</a:t>
            </a:r>
            <a:r>
              <a:rPr lang="tr-TR" sz="2200" dirty="0" smtClean="0"/>
              <a:t> </a:t>
            </a:r>
            <a:r>
              <a:rPr lang="tr-TR" sz="2200" dirty="0" err="1" smtClean="0"/>
              <a:t>mekanGetir</a:t>
            </a:r>
            <a:r>
              <a:rPr lang="tr-TR" sz="2200" dirty="0" smtClean="0"/>
              <a:t> metodunun son hali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16948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66614" y="761958"/>
            <a:ext cx="7239000" cy="461665"/>
          </a:xfrm>
        </p:spPr>
        <p:txBody>
          <a:bodyPr/>
          <a:lstStyle/>
          <a:p>
            <a:r>
              <a:rPr lang="en-US" sz="2400" dirty="0"/>
              <a:t>GET </a:t>
            </a:r>
            <a:r>
              <a:rPr lang="en-US" sz="2400" dirty="0" err="1" smtClean="0"/>
              <a:t>Metotları</a:t>
            </a:r>
            <a:r>
              <a:rPr lang="en-US" sz="2400" dirty="0"/>
              <a:t>: </a:t>
            </a:r>
            <a:r>
              <a:rPr lang="en-US" sz="2400" dirty="0" err="1"/>
              <a:t>MongoDB’den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Okuma</a:t>
            </a:r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68" y="1600200"/>
            <a:ext cx="8574692" cy="2202341"/>
          </a:xfrm>
        </p:spPr>
      </p:pic>
      <p:sp>
        <p:nvSpPr>
          <p:cNvPr id="4" name="Metin kutusu 3"/>
          <p:cNvSpPr txBox="1"/>
          <p:nvPr/>
        </p:nvSpPr>
        <p:spPr>
          <a:xfrm>
            <a:off x="1447800" y="4343400"/>
            <a:ext cx="571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Olmayan bir ID girildiğinde </a:t>
            </a:r>
            <a:r>
              <a:rPr lang="tr-TR" sz="2200" dirty="0" err="1" smtClean="0"/>
              <a:t>Postman</a:t>
            </a:r>
            <a:r>
              <a:rPr lang="tr-TR" sz="2200" dirty="0" smtClean="0"/>
              <a:t> çıktısı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7579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REST </a:t>
            </a:r>
            <a:r>
              <a:rPr lang="tr-TR" dirty="0" err="1" smtClean="0"/>
              <a:t>API’nin</a:t>
            </a:r>
            <a:r>
              <a:rPr lang="tr-TR" dirty="0" smtClean="0"/>
              <a:t> bazı standartları vardır.</a:t>
            </a:r>
          </a:p>
          <a:p>
            <a:pPr lvl="1"/>
            <a:r>
              <a:rPr lang="tr-TR" dirty="0" err="1" smtClean="0"/>
              <a:t>API’ye</a:t>
            </a:r>
            <a:r>
              <a:rPr lang="tr-TR" dirty="0" smtClean="0"/>
              <a:t> istek gönderilir.</a:t>
            </a:r>
          </a:p>
          <a:p>
            <a:pPr lvl="1"/>
            <a:r>
              <a:rPr lang="tr-TR" dirty="0" smtClean="0"/>
              <a:t>API isteği işler ve veri tabanı ile konuşur.</a:t>
            </a:r>
          </a:p>
          <a:p>
            <a:pPr lvl="1"/>
            <a:r>
              <a:rPr lang="tr-TR" dirty="0" smtClean="0"/>
              <a:t>API </a:t>
            </a:r>
            <a:r>
              <a:rPr lang="tr-TR" b="1" u="sng" dirty="0" smtClean="0"/>
              <a:t>her zaman </a:t>
            </a:r>
            <a:r>
              <a:rPr lang="tr-TR" dirty="0" smtClean="0"/>
              <a:t>istekte bulunana cevap gönderir.</a:t>
            </a:r>
          </a:p>
          <a:p>
            <a:pPr lvl="1"/>
            <a:endParaRPr lang="tr-TR" dirty="0"/>
          </a:p>
          <a:p>
            <a:pPr lvl="1"/>
            <a:endParaRPr lang="tr-TR" dirty="0" smtClean="0"/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47807"/>
            <a:ext cx="5371181" cy="37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REST API isteklere basit standartları olan </a:t>
            </a:r>
            <a:r>
              <a:rPr lang="tr-TR" dirty="0" err="1" smtClean="0"/>
              <a:t>Request</a:t>
            </a:r>
            <a:r>
              <a:rPr lang="tr-TR" dirty="0" smtClean="0"/>
              <a:t> URL (İstek URL) ’</a:t>
            </a:r>
            <a:r>
              <a:rPr lang="tr-TR" dirty="0" err="1" smtClean="0"/>
              <a:t>leri</a:t>
            </a:r>
            <a:r>
              <a:rPr lang="tr-TR" dirty="0" smtClean="0"/>
              <a:t> aracılığı ile cevap verir.</a:t>
            </a:r>
          </a:p>
          <a:p>
            <a:r>
              <a:rPr lang="tr-TR" dirty="0" smtClean="0"/>
              <a:t>Sahip olduğunuz URL’ler ile belli başlı işlere destek vermeniz gerekir. Bunlar genelde CRUD işlemleridir.</a:t>
            </a:r>
          </a:p>
          <a:p>
            <a:pPr lvl="1"/>
            <a:r>
              <a:rPr lang="tr-TR" dirty="0" smtClean="0"/>
              <a:t>Yeni bir öğe oluşturmak. (Yeni bir mekan oluşturmak)</a:t>
            </a:r>
          </a:p>
          <a:p>
            <a:pPr lvl="1"/>
            <a:r>
              <a:rPr lang="tr-TR" dirty="0" smtClean="0"/>
              <a:t>Öğelerin listesini okumak. ( Mekanların listesini okumak)</a:t>
            </a:r>
          </a:p>
          <a:p>
            <a:pPr lvl="1"/>
            <a:r>
              <a:rPr lang="tr-TR" dirty="0" smtClean="0"/>
              <a:t>Belirli bir öğeyi okumak. ( Belirli bir mekan bilgisini okumak)</a:t>
            </a:r>
          </a:p>
          <a:p>
            <a:pPr lvl="1"/>
            <a:r>
              <a:rPr lang="tr-TR" dirty="0" smtClean="0"/>
              <a:t>Belirli bir öğeyi güncellemek. ( Belirli bir mekanı güncellemek)</a:t>
            </a:r>
          </a:p>
          <a:p>
            <a:pPr lvl="1"/>
            <a:r>
              <a:rPr lang="tr-TR" dirty="0" smtClean="0"/>
              <a:t>Belirli bir öğeyi silmek. (Belirli bir mekanı silmek)</a:t>
            </a:r>
          </a:p>
          <a:p>
            <a:r>
              <a:rPr lang="tr-TR" dirty="0" smtClean="0"/>
              <a:t>Kendi uygulama örneğimizi düşünecek olursak oluşturacağımız URL’ler ve alacağı parametreler nasıl görünür.</a:t>
            </a:r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66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267543"/>
              </p:ext>
            </p:extLst>
          </p:nvPr>
        </p:nvGraphicFramePr>
        <p:xfrm>
          <a:off x="114300" y="1524000"/>
          <a:ext cx="8839200" cy="3571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09800"/>
                <a:gridCol w="2209800"/>
                <a:gridCol w="2209800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İşlem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URL Yolu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Parametreler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Örnek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Yeni mekan oluştur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Mekanları oku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Belirli</a:t>
                      </a:r>
                      <a:r>
                        <a:rPr lang="tr-TR" baseline="0" dirty="0" smtClean="0"/>
                        <a:t> bir mekanı oku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mekanid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</a:t>
                      </a:r>
                      <a:endParaRPr lang="tr-T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Belirli bir mekanı güncelle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mekanid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</a:t>
                      </a:r>
                      <a:endParaRPr lang="tr-T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Belirli</a:t>
                      </a:r>
                      <a:r>
                        <a:rPr lang="tr-TR" baseline="0" dirty="0" smtClean="0"/>
                        <a:t> bir mekanı sil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mekanid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</a:t>
                      </a:r>
                      <a:endParaRPr lang="tr-TR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649911" y="509524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2200" dirty="0" smtClean="0"/>
              <a:t>Her bir işlem aynı URL yoluna sahip. 3 tanesi bir mekanı belirlemek için aynı parametreyi alıyor. Farklı işlemler yapmak için aynı URL’yi nasıl kullanacağız? </a:t>
            </a:r>
            <a:r>
              <a:rPr lang="tr-TR" sz="2200" b="1" dirty="0" smtClean="0"/>
              <a:t>Cevap istek metotlarında yatıyor.</a:t>
            </a:r>
            <a:endParaRPr lang="tr-TR" sz="2200" b="1" dirty="0"/>
          </a:p>
        </p:txBody>
      </p:sp>
    </p:spTree>
    <p:extLst>
      <p:ext uri="{BB962C8B-B14F-4D97-AF65-F5344CB8AC3E}">
        <p14:creationId xmlns:p14="http://schemas.microsoft.com/office/powerpoint/2010/main" val="16725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 smtClean="0"/>
              <a:t>HTTP istekleri sunucuya hangi tür işlem yapılacağını söyleyen farklı metotlara sahiptir.</a:t>
            </a:r>
          </a:p>
          <a:p>
            <a:r>
              <a:rPr lang="tr-TR" sz="1800" dirty="0" smtClean="0"/>
              <a:t>Bu isteklerin en bilinen türü GET isteğidir.</a:t>
            </a:r>
          </a:p>
          <a:p>
            <a:pPr lvl="1"/>
            <a:r>
              <a:rPr lang="tr-TR" dirty="0" smtClean="0"/>
              <a:t>Tarayıcınıza bir URL yazıp </a:t>
            </a:r>
            <a:r>
              <a:rPr lang="tr-TR" dirty="0" err="1" smtClean="0"/>
              <a:t>Enter</a:t>
            </a:r>
            <a:r>
              <a:rPr lang="tr-TR" dirty="0" smtClean="0"/>
              <a:t> tuşuna bastığınızda kullanılan metottur.</a:t>
            </a:r>
          </a:p>
          <a:p>
            <a:r>
              <a:rPr lang="tr-TR" sz="1800" dirty="0" smtClean="0"/>
              <a:t>Diğer çok sık kullanılan tür ise POST isteğidir.</a:t>
            </a:r>
          </a:p>
          <a:p>
            <a:pPr lvl="1"/>
            <a:r>
              <a:rPr lang="tr-TR" dirty="0" smtClean="0"/>
              <a:t>Bir forma veri girip Gönder tuşuna bastığınızda kullanılan metot.</a:t>
            </a:r>
          </a:p>
          <a:p>
            <a:r>
              <a:rPr lang="tr-TR" sz="1800" dirty="0" smtClean="0"/>
              <a:t>Toplam 4 temel metot vardır. </a:t>
            </a:r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025335"/>
              </p:ext>
            </p:extLst>
          </p:nvPr>
        </p:nvGraphicFramePr>
        <p:xfrm>
          <a:off x="185737" y="3733800"/>
          <a:ext cx="6824663" cy="26669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00263"/>
                <a:gridCol w="2580041"/>
                <a:gridCol w="2144359"/>
              </a:tblGrid>
              <a:tr h="582448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İstek Metodu (</a:t>
                      </a:r>
                      <a:r>
                        <a:rPr lang="tr-TR" sz="1600" dirty="0" err="1" smtClean="0"/>
                        <a:t>Request</a:t>
                      </a:r>
                      <a:r>
                        <a:rPr lang="tr-TR" sz="1600" dirty="0" smtClean="0"/>
                        <a:t>)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Kullanımı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Cevap (</a:t>
                      </a:r>
                      <a:r>
                        <a:rPr lang="tr-TR" sz="1600" dirty="0" err="1" smtClean="0"/>
                        <a:t>Response</a:t>
                      </a:r>
                      <a:r>
                        <a:rPr lang="tr-TR" sz="1600" dirty="0" smtClean="0"/>
                        <a:t>)</a:t>
                      </a:r>
                      <a:endParaRPr lang="tr-TR" sz="1600" dirty="0"/>
                    </a:p>
                  </a:txBody>
                  <a:tcPr/>
                </a:tc>
              </a:tr>
              <a:tr h="582448"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POST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Veri tabanında yeni bir veri</a:t>
                      </a:r>
                      <a:r>
                        <a:rPr lang="tr-TR" sz="1600" baseline="0" dirty="0" smtClean="0"/>
                        <a:t> </a:t>
                      </a:r>
                      <a:r>
                        <a:rPr lang="tr-TR" sz="1600" baseline="0" dirty="0" smtClean="0"/>
                        <a:t>oluşturur.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Yeni eklenen veri</a:t>
                      </a:r>
                      <a:endParaRPr lang="tr-TR" sz="1600" dirty="0"/>
                    </a:p>
                  </a:txBody>
                  <a:tcPr/>
                </a:tc>
              </a:tr>
              <a:tr h="582448"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GET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Veri tabanından</a:t>
                      </a:r>
                      <a:r>
                        <a:rPr lang="tr-TR" sz="1600" baseline="0" dirty="0" smtClean="0"/>
                        <a:t> veri okur.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Okunan veri</a:t>
                      </a:r>
                      <a:endParaRPr lang="tr-TR" sz="1600" dirty="0"/>
                    </a:p>
                  </a:txBody>
                  <a:tcPr/>
                </a:tc>
              </a:tr>
              <a:tr h="582448"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PUT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Veri</a:t>
                      </a:r>
                      <a:r>
                        <a:rPr lang="tr-TR" sz="1600" baseline="0" dirty="0" smtClean="0"/>
                        <a:t> tabanında veri </a:t>
                      </a:r>
                      <a:r>
                        <a:rPr lang="tr-TR" sz="1600" baseline="0" dirty="0" smtClean="0"/>
                        <a:t>günceller.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Güncellenmiş</a:t>
                      </a:r>
                      <a:r>
                        <a:rPr lang="tr-TR" sz="1600" baseline="0" dirty="0" smtClean="0"/>
                        <a:t> veri</a:t>
                      </a:r>
                      <a:endParaRPr lang="tr-TR" sz="1600" dirty="0"/>
                    </a:p>
                  </a:txBody>
                  <a:tcPr/>
                </a:tc>
              </a:tr>
              <a:tr h="337207"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DELETE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smtClean="0"/>
                        <a:t>Veri tabanından veri </a:t>
                      </a:r>
                      <a:r>
                        <a:rPr lang="tr-TR" sz="1600" dirty="0" smtClean="0"/>
                        <a:t>siler.</a:t>
                      </a:r>
                      <a:endParaRPr lang="tr-T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600" dirty="0" err="1" smtClean="0"/>
                        <a:t>Null</a:t>
                      </a:r>
                      <a:endParaRPr lang="tr-TR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 smtClean="0"/>
              <a:t>Gördüğünüz gibi her bir CRUD işlemi için farklı metotlar kullanılmaktadır.</a:t>
            </a:r>
          </a:p>
          <a:p>
            <a:r>
              <a:rPr lang="tr-TR" sz="2000" dirty="0" smtClean="0"/>
              <a:t>İyi tasarlanmış bir REST API farklı istekler için </a:t>
            </a:r>
            <a:r>
              <a:rPr lang="tr-TR" sz="2000" dirty="0"/>
              <a:t>her zaman </a:t>
            </a:r>
            <a:r>
              <a:rPr lang="tr-TR" sz="2000" dirty="0" smtClean="0"/>
              <a:t>aynı URL’ye sahiptir.</a:t>
            </a:r>
          </a:p>
          <a:p>
            <a:r>
              <a:rPr lang="tr-TR" sz="2000" dirty="0" smtClean="0"/>
              <a:t>Hangi işlemin yapılacağını sunucuya bildiren ise kullanılan metottur.</a:t>
            </a:r>
          </a:p>
          <a:p>
            <a:r>
              <a:rPr lang="tr-TR" sz="2000" dirty="0" smtClean="0"/>
              <a:t>Kendi uygulamamıza uyarlayacak olursak:</a:t>
            </a:r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963608"/>
              </p:ext>
            </p:extLst>
          </p:nvPr>
        </p:nvGraphicFramePr>
        <p:xfrm>
          <a:off x="361950" y="3352800"/>
          <a:ext cx="8467244" cy="234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7841"/>
                <a:gridCol w="924409"/>
                <a:gridCol w="1066800"/>
                <a:gridCol w="1295400"/>
                <a:gridCol w="3342794"/>
              </a:tblGrid>
              <a:tr h="3048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İşlem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Metot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URL</a:t>
                      </a:r>
                      <a:r>
                        <a:rPr lang="tr-TR" sz="1400" baseline="0" dirty="0" smtClean="0"/>
                        <a:t> Yolu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Parametreler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Örnek</a:t>
                      </a:r>
                      <a:endParaRPr lang="tr-TR" sz="14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Yeni</a:t>
                      </a:r>
                      <a:r>
                        <a:rPr lang="tr-TR" sz="1400" baseline="0" dirty="0" smtClean="0"/>
                        <a:t> mekan oluştur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POST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/mekanlar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Mekanları listele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GET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Belirli bir mekanı oku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GET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mekanid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Belirli bir mekanı güncelle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PUT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err="1" smtClean="0"/>
                        <a:t>mekanid</a:t>
                      </a:r>
                      <a:endParaRPr lang="tr-T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Belirli bir mekanı 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DELETE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mekanid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</a:t>
                      </a:r>
                      <a:endParaRPr lang="tr-T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4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REST API Kuralları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Peki ya alt dokümanlar için nasıl olacak? Uygulamamızı düşünecek olursak yorumlar var.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r>
              <a:rPr lang="tr-TR" dirty="0" smtClean="0"/>
              <a:t>Görüldüğü üzere “yorumların listesini getir” işlemi yok. Çünkü ana dokümanın bir parçası olarak getirilecek.</a:t>
            </a:r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02786"/>
              </p:ext>
            </p:extLst>
          </p:nvPr>
        </p:nvGraphicFramePr>
        <p:xfrm>
          <a:off x="152400" y="2286000"/>
          <a:ext cx="8839201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/>
                <a:gridCol w="990600"/>
                <a:gridCol w="2057400"/>
                <a:gridCol w="1447800"/>
                <a:gridCol w="3124201"/>
              </a:tblGrid>
              <a:tr h="3048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İşlem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Metot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URL</a:t>
                      </a:r>
                      <a:r>
                        <a:rPr lang="tr-TR" sz="1400" baseline="0" dirty="0" smtClean="0"/>
                        <a:t> Yolu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Parametreler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Örnek</a:t>
                      </a:r>
                      <a:endParaRPr lang="tr-TR" sz="1400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Yeni</a:t>
                      </a:r>
                      <a:r>
                        <a:rPr lang="tr-TR" sz="1400" baseline="0" dirty="0" smtClean="0"/>
                        <a:t> yorum oluştur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POST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/mekanlar/</a:t>
                      </a:r>
                      <a:r>
                        <a:rPr lang="tr-TR" sz="1400" dirty="0" err="1" smtClean="0"/>
                        <a:t>mekanid</a:t>
                      </a:r>
                      <a:r>
                        <a:rPr lang="tr-TR" sz="1400" dirty="0" smtClean="0"/>
                        <a:t>/yorumlar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mekanid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/mekanlar/123/yorumlar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Belirli</a:t>
                      </a:r>
                      <a:r>
                        <a:rPr lang="tr-TR" sz="1400" baseline="0" dirty="0" smtClean="0"/>
                        <a:t> bir yorumu oku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smtClean="0"/>
                        <a:t>GET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/mekanlar/</a:t>
                      </a:r>
                      <a:r>
                        <a:rPr lang="tr-TR" sz="1400" dirty="0" err="1" smtClean="0"/>
                        <a:t>mekanid</a:t>
                      </a:r>
                      <a:r>
                        <a:rPr lang="tr-TR" sz="1400" dirty="0" smtClean="0"/>
                        <a:t>/yorumlar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mekanid</a:t>
                      </a:r>
                      <a:endParaRPr lang="tr-TR" sz="1400" dirty="0" smtClean="0"/>
                    </a:p>
                    <a:p>
                      <a:r>
                        <a:rPr lang="tr-TR" sz="1400" dirty="0" err="1" smtClean="0"/>
                        <a:t>yorumid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/mekanlar/123/yorumlar/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Belirli bir yorumu güncelle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PUT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/mekanlar/</a:t>
                      </a:r>
                      <a:r>
                        <a:rPr lang="tr-TR" sz="1400" dirty="0" err="1" smtClean="0"/>
                        <a:t>mekanid</a:t>
                      </a:r>
                      <a:r>
                        <a:rPr lang="tr-TR" sz="1400" dirty="0" smtClean="0"/>
                        <a:t>/yorumlar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smtClean="0"/>
                        <a:t>mekanid</a:t>
                      </a:r>
                      <a:endParaRPr lang="tr-TR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/mekanlar/123/yorumlar/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tr-TR" sz="1400" dirty="0" smtClean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Belirli bir yorumu sil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smtClean="0"/>
                        <a:t>DELETE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dirty="0" smtClean="0"/>
                        <a:t>/mekanlar/</a:t>
                      </a:r>
                      <a:r>
                        <a:rPr lang="tr-TR" sz="1400" dirty="0" err="1" smtClean="0"/>
                        <a:t>mekanid</a:t>
                      </a:r>
                      <a:r>
                        <a:rPr lang="tr-TR" sz="1400" dirty="0" smtClean="0"/>
                        <a:t>/yorumlar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400" dirty="0" err="1" smtClean="0"/>
                        <a:t>mekanid</a:t>
                      </a:r>
                      <a:endParaRPr lang="tr-T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http://localhost:3000/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tr-TR" sz="1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/mekanlar/123/yorumlar/</a:t>
                      </a:r>
                      <a:r>
                        <a:rPr lang="tr-TR" sz="1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tr-TR" sz="14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8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18853</TotalTime>
  <Words>1972</Words>
  <Application>Microsoft Macintosh PowerPoint</Application>
  <PresentationFormat>On-screen Show (4:3)</PresentationFormat>
  <Paragraphs>361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ＭＳ Ｐゴシック</vt:lpstr>
      <vt:lpstr>Tahoma</vt:lpstr>
      <vt:lpstr>Times</vt:lpstr>
      <vt:lpstr>Arial</vt:lpstr>
      <vt:lpstr>Blank Presentation</vt:lpstr>
      <vt:lpstr>PowerPoint Presentation</vt:lpstr>
      <vt:lpstr>PowerPoint Presentation</vt:lpstr>
      <vt:lpstr>REST API Kuralları</vt:lpstr>
      <vt:lpstr>REST API Kuralları</vt:lpstr>
      <vt:lpstr>REST API Kuralları</vt:lpstr>
      <vt:lpstr>REST API Kuralları</vt:lpstr>
      <vt:lpstr>REST API Kuralları</vt:lpstr>
      <vt:lpstr>REST API Kuralları</vt:lpstr>
      <vt:lpstr>REST API Kuralları</vt:lpstr>
      <vt:lpstr>REST API Kuralları</vt:lpstr>
      <vt:lpstr>REST API Kuralları</vt:lpstr>
      <vt:lpstr>REST API Kuralları</vt:lpstr>
      <vt:lpstr>Express ile API Oluşturma</vt:lpstr>
      <vt:lpstr>Express ile API Oluşturma</vt:lpstr>
      <vt:lpstr>Express ile API Oluşturma</vt:lpstr>
      <vt:lpstr>Express ile API Oluşturma</vt:lpstr>
      <vt:lpstr>Express ile API Oluşturma</vt:lpstr>
      <vt:lpstr>Express ile API Oluşturma</vt:lpstr>
      <vt:lpstr>Express ile API Oluşturma</vt:lpstr>
      <vt:lpstr>Express ile API Oluşturma</vt:lpstr>
      <vt:lpstr>Express ile API Oluşturma</vt:lpstr>
      <vt:lpstr>Express ile API Oluşturma</vt:lpstr>
      <vt:lpstr>GET Metotları: MongoDB’den Veri Okuma</vt:lpstr>
      <vt:lpstr>GET Metotları: MongoDB’den Veri Okuma</vt:lpstr>
      <vt:lpstr>GET Metotları: MongoDB’den Veri Okuma</vt:lpstr>
      <vt:lpstr>GET Metotları: MongoDB’den Veri Okuma</vt:lpstr>
      <vt:lpstr>GET Metotları: MongoDB’den Veri Okuma</vt:lpstr>
      <vt:lpstr>GET Metotları: MongoDB’den Veri Okuma</vt:lpstr>
      <vt:lpstr>GET Metotları: MongoDB’den Veri Okuma</vt:lpstr>
      <vt:lpstr>GET Metotları: MongoDB’den Veri Okuma</vt:lpstr>
      <vt:lpstr>GET Metotları: MongoDB’den Veri Okuma</vt:lpstr>
    </vt:vector>
  </TitlesOfParts>
  <Company>TEES Communications Division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2725</cp:revision>
  <cp:lastPrinted>1999-07-13T10:45:18Z</cp:lastPrinted>
  <dcterms:created xsi:type="dcterms:W3CDTF">1999-06-28T14:13:43Z</dcterms:created>
  <dcterms:modified xsi:type="dcterms:W3CDTF">2017-11-21T17:28:47Z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